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8" r:id="rId1"/>
  </p:sldMasterIdLst>
  <p:notesMasterIdLst>
    <p:notesMasterId r:id="rId17"/>
  </p:notesMasterIdLst>
  <p:sldIdLst>
    <p:sldId id="256" r:id="rId2"/>
    <p:sldId id="289" r:id="rId3"/>
    <p:sldId id="290" r:id="rId4"/>
    <p:sldId id="297" r:id="rId5"/>
    <p:sldId id="291" r:id="rId6"/>
    <p:sldId id="292" r:id="rId7"/>
    <p:sldId id="293" r:id="rId8"/>
    <p:sldId id="305" r:id="rId9"/>
    <p:sldId id="304" r:id="rId10"/>
    <p:sldId id="295" r:id="rId11"/>
    <p:sldId id="306" r:id="rId12"/>
    <p:sldId id="298" r:id="rId13"/>
    <p:sldId id="303" r:id="rId14"/>
    <p:sldId id="271" r:id="rId15"/>
    <p:sldId id="29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118" autoAdjust="0"/>
    <p:restoredTop sz="80995" autoAdjust="0"/>
  </p:normalViewPr>
  <p:slideViewPr>
    <p:cSldViewPr>
      <p:cViewPr varScale="1">
        <p:scale>
          <a:sx n="55" d="100"/>
          <a:sy n="55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8C286-038C-4DA8-8070-C0D76212CCCB}" type="datetimeFigureOut">
              <a:rPr lang="ru-RU" smtClean="0"/>
              <a:t>15.06.2020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1281F-3643-4D25-8E1F-39D41B2CF1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925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281F-3643-4D25-8E1F-39D41B2CF1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89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281F-3643-4D25-8E1F-39D41B2CF11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83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281F-3643-4D25-8E1F-39D41B2CF11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168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281F-3643-4D25-8E1F-39D41B2CF11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776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6D7E380-31B4-4A75-84EE-9D9F7CB368FA}" type="datetimeFigureOut">
              <a:rPr lang="ru-RU" smtClean="0"/>
              <a:t>15.06.2020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9FAA731-9300-4493-A81A-B1EB117F0D6C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Белова Наталья Викторовна</a:t>
            </a:r>
            <a:endParaRPr lang="ru-RU" sz="3600" b="1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latin typeface="+mj-lt"/>
              </a:rPr>
              <a:t>Учитель английского языка</a:t>
            </a:r>
            <a:r>
              <a:rPr lang="en-US" sz="1800" dirty="0" smtClean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МБОУ СОШ</a:t>
            </a:r>
            <a:r>
              <a:rPr lang="en-US" sz="1800" dirty="0" smtClean="0">
                <a:latin typeface="+mj-lt"/>
              </a:rPr>
              <a:t>9 </a:t>
            </a:r>
            <a:endParaRPr lang="ru-RU" sz="1800" dirty="0" smtClean="0">
              <a:latin typeface="+mj-lt"/>
            </a:endParaRP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     г о Ступино</a:t>
            </a:r>
          </a:p>
          <a:p>
            <a:r>
              <a:rPr lang="ru-RU" sz="1800" dirty="0" smtClean="0">
                <a:latin typeface="+mj-lt"/>
              </a:rPr>
              <a:t>Высшая квалификационная категория</a:t>
            </a:r>
          </a:p>
          <a:p>
            <a:r>
              <a:rPr lang="ru-RU" sz="1800" dirty="0" smtClean="0">
                <a:latin typeface="+mj-lt"/>
              </a:rPr>
              <a:t>Педагогический стаж </a:t>
            </a:r>
          </a:p>
          <a:p>
            <a:pPr marL="0" indent="0">
              <a:buNone/>
            </a:pPr>
            <a:r>
              <a:rPr lang="ru-RU" sz="1800" dirty="0">
                <a:latin typeface="+mj-lt"/>
              </a:rPr>
              <a:t> </a:t>
            </a:r>
            <a:r>
              <a:rPr lang="ru-RU" sz="1800" dirty="0" smtClean="0">
                <a:latin typeface="+mj-lt"/>
              </a:rPr>
              <a:t>    37 лет</a:t>
            </a:r>
          </a:p>
          <a:p>
            <a:r>
              <a:rPr lang="ru-RU" sz="1800" dirty="0" smtClean="0">
                <a:latin typeface="+mj-lt"/>
              </a:rPr>
              <a:t>Почетные грамоты МО </a:t>
            </a:r>
            <a:r>
              <a:rPr lang="ru-RU" sz="1800" dirty="0" err="1" smtClean="0">
                <a:latin typeface="+mj-lt"/>
              </a:rPr>
              <a:t>МО</a:t>
            </a:r>
            <a:r>
              <a:rPr lang="ru-RU" sz="1800" dirty="0" smtClean="0">
                <a:latin typeface="+mj-lt"/>
              </a:rPr>
              <a:t> и МО и науки РФ</a:t>
            </a:r>
          </a:p>
          <a:p>
            <a:pPr marL="0" indent="0">
              <a:buNone/>
            </a:pPr>
            <a:endParaRPr lang="ru-RU" sz="1800" dirty="0">
              <a:latin typeface="+mj-lt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538" y="2119313"/>
            <a:ext cx="2403474" cy="3605212"/>
          </a:xfrm>
        </p:spPr>
      </p:pic>
    </p:spTree>
    <p:extLst>
      <p:ext uri="{BB962C8B-B14F-4D97-AF65-F5344CB8AC3E}">
        <p14:creationId xmlns:p14="http://schemas.microsoft.com/office/powerpoint/2010/main" val="29119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86409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Саморазвитие педагога</a:t>
            </a:r>
            <a:endParaRPr lang="ru-RU" sz="3600" b="1" dirty="0"/>
          </a:p>
        </p:txBody>
      </p:sp>
      <p:pic>
        <p:nvPicPr>
          <p:cNvPr id="6146" name="Picture 2" descr="C:\Users\Admin\Desktop\Региональный Лучший по профессии\визитная карточка\Курсы\Снимок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760"/>
            <a:ext cx="3455367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Региональный Лучший по профессии\визитная карточка\Курсы\Рисунок (132)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2896"/>
            <a:ext cx="262141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Региональный Лучший по профессии\визитная карточка\Курсы\Рисунок (13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5202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Региональный Лучший по профессии\визитная карточка\Курсы\cертификат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429000"/>
            <a:ext cx="280831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1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Диссеминация опыта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Ежегодно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делюсь наработанным опытом  на заседаниях Муниципального Методического Объединения.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Выкладываю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материалы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 профессиональных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сайтах издательского дома «1 сентября», Всероссийского педагогического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журнала«Современный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урок»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на своем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персональном сайте.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49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Участник педагогических событий и объединений</a:t>
            </a:r>
            <a:endParaRPr lang="ru-RU" sz="3200" b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="1" i="1" dirty="0">
                <a:latin typeface="Times New Roman"/>
                <a:ea typeface="Times New Roman"/>
              </a:rPr>
              <a:t>Член экспертной группы муниципального этапа Всероссийской олимпиады</a:t>
            </a:r>
            <a:r>
              <a:rPr lang="ru-RU" i="1" dirty="0">
                <a:latin typeface="Times New Roman"/>
                <a:ea typeface="Times New Roman"/>
              </a:rPr>
              <a:t> школьников по английскому языку </a:t>
            </a:r>
            <a:r>
              <a:rPr lang="ru-RU" i="1" dirty="0" smtClean="0">
                <a:latin typeface="Times New Roman"/>
                <a:ea typeface="Times New Roman"/>
              </a:rPr>
              <a:t>2017-2019 </a:t>
            </a:r>
            <a:r>
              <a:rPr lang="ru-RU" i="1" dirty="0">
                <a:latin typeface="Times New Roman"/>
                <a:ea typeface="Times New Roman"/>
              </a:rPr>
              <a:t>учебном году, </a:t>
            </a:r>
            <a:r>
              <a:rPr lang="ru-RU" b="1" i="1" dirty="0" smtClean="0">
                <a:latin typeface="Times New Roman"/>
                <a:ea typeface="Times New Roman"/>
              </a:rPr>
              <a:t>говорение</a:t>
            </a:r>
            <a:r>
              <a:rPr lang="ru-RU" b="1" i="1" dirty="0">
                <a:latin typeface="Times New Roman"/>
                <a:ea typeface="Times New Roman"/>
              </a:rPr>
              <a:t>.</a:t>
            </a:r>
            <a:endParaRPr lang="ru-RU" i="1" dirty="0" smtClean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Председатель экспертной комиссии</a:t>
            </a:r>
            <a:r>
              <a:rPr lang="ru-RU" i="1" dirty="0">
                <a:latin typeface="Times New Roman"/>
                <a:ea typeface="Times New Roman"/>
              </a:rPr>
              <a:t> муниципального этапа конкурса исследовательских работ учащихся  по английскому языку в 2017-2018 </a:t>
            </a:r>
            <a:endParaRPr lang="ru-RU" i="1" dirty="0" smtClean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Жюри муниципального этапа конкурса исследовательских работ </a:t>
            </a:r>
            <a:r>
              <a:rPr lang="ru-RU" i="1" dirty="0">
                <a:latin typeface="Times New Roman"/>
                <a:ea typeface="Times New Roman"/>
              </a:rPr>
              <a:t>учащихся  по английскому языку в 2016-2017 </a:t>
            </a:r>
            <a:endParaRPr lang="ru-RU" i="1" dirty="0" smtClean="0">
              <a:latin typeface="Times New Roman"/>
              <a:ea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Жюри  конкурса эссе</a:t>
            </a:r>
            <a:r>
              <a:rPr lang="ru-RU" i="1" dirty="0">
                <a:latin typeface="Times New Roman"/>
                <a:ea typeface="Times New Roman"/>
              </a:rPr>
              <a:t> на английском языке в 2017-2018 учебном году, муниципальный,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625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668270" algn="l"/>
              </a:tabLst>
            </a:pPr>
            <a:r>
              <a:rPr lang="ru-RU" b="1" i="1" dirty="0">
                <a:latin typeface="Times New Roman"/>
                <a:ea typeface="Calibri"/>
                <a:cs typeface="Times New Roman"/>
              </a:rPr>
              <a:t>Председатель экспертной группы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 предмета иностранный язык направление  №23,  Зональное объединение №7 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с  2013г.  по  2016 г.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 Приказ  №3582 от 28.08.2012г</a:t>
            </a:r>
            <a:r>
              <a:rPr lang="ru-RU" i="1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668270" algn="l"/>
              </a:tabLst>
            </a:pPr>
            <a:r>
              <a:rPr lang="ru-RU" sz="2000" b="1" i="1" dirty="0">
                <a:latin typeface="Times New Roman"/>
                <a:ea typeface="Calibri"/>
                <a:cs typeface="Times New Roman"/>
              </a:rPr>
              <a:t>Действующий эксперт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 экспертной группы предмета иностранный язык направление  №23, Зональное объединение №7. </a:t>
            </a:r>
            <a:endParaRPr lang="ru-RU" sz="18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  <a:tabLst>
                <a:tab pos="2668270" algn="l"/>
              </a:tabLst>
            </a:pPr>
            <a:endParaRPr lang="ru-RU" sz="2000" dirty="0">
              <a:latin typeface="Calibri"/>
              <a:ea typeface="Calibri"/>
              <a:cs typeface="Times New Roman"/>
            </a:endParaRPr>
          </a:p>
          <a:p>
            <a:r>
              <a:rPr lang="ru-RU" b="1" i="1" dirty="0">
                <a:latin typeface="Times New Roman"/>
                <a:ea typeface="Times New Roman"/>
              </a:rPr>
              <a:t>Руководитель муниципальной Лаборатории Лингвистов</a:t>
            </a:r>
            <a:r>
              <a:rPr lang="ru-RU" i="1" dirty="0">
                <a:latin typeface="Times New Roman"/>
                <a:ea typeface="Times New Roman"/>
              </a:rPr>
              <a:t> в 2018-2019 </a:t>
            </a:r>
            <a:r>
              <a:rPr lang="ru-RU" i="1" dirty="0" err="1">
                <a:latin typeface="Times New Roman"/>
                <a:ea typeface="Times New Roman"/>
              </a:rPr>
              <a:t>уч.г</a:t>
            </a:r>
            <a:r>
              <a:rPr lang="ru-RU" i="1" dirty="0">
                <a:latin typeface="Times New Roman"/>
                <a:ea typeface="Times New Roman"/>
              </a:rPr>
              <a:t>.,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81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764704"/>
            <a:ext cx="6965245" cy="120248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Проект «Живой  язык»</a:t>
            </a:r>
            <a:endParaRPr lang="ru-RU" sz="3600" b="1" dirty="0"/>
          </a:p>
        </p:txBody>
      </p:sp>
      <p:pic>
        <p:nvPicPr>
          <p:cNvPr id="7170" name="Picture 2" descr="C:\Users\Admin\Desktop\Региональный Лучший по профессии\визитная карточка\Образовательные поездки\DBAU285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4" y="1844824"/>
            <a:ext cx="3724350" cy="327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Насте\East London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815407" cy="32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093407" y="978387"/>
            <a:ext cx="3064827" cy="18024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5"/>
                </a:solidFill>
              </a:rPr>
              <a:t>Лучше один раз увидеть, чем сто раз услышать…</a:t>
            </a:r>
            <a:br>
              <a:rPr lang="ru-RU" sz="2000" b="1" dirty="0" smtClean="0">
                <a:solidFill>
                  <a:schemeClr val="accent5"/>
                </a:solidFill>
              </a:rPr>
            </a:br>
            <a:r>
              <a:rPr lang="ru-RU" sz="2000" i="1" dirty="0" smtClean="0">
                <a:solidFill>
                  <a:schemeClr val="accent5"/>
                </a:solidFill>
              </a:rPr>
              <a:t>/образовательные поездки по стране  изучаемого языка /</a:t>
            </a:r>
            <a:endParaRPr lang="ru-RU" sz="2000" i="1" dirty="0">
              <a:solidFill>
                <a:schemeClr val="accent5"/>
              </a:solidFill>
            </a:endParaRPr>
          </a:p>
        </p:txBody>
      </p:sp>
      <p:pic>
        <p:nvPicPr>
          <p:cNvPr id="1026" name="Picture 2" descr="C:\Users\Admin\Desktop\Обр 2\IMG_32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969986" y="2996505"/>
            <a:ext cx="3383860" cy="280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Сертификаты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84984"/>
            <a:ext cx="27813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шко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483" y="764704"/>
            <a:ext cx="3284413" cy="225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5023" y="1124744"/>
            <a:ext cx="6965245" cy="89532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Спасибо за внимание!</a:t>
            </a:r>
            <a:br>
              <a:rPr lang="ru-RU" b="1" dirty="0" smtClean="0"/>
            </a:br>
            <a:r>
              <a:rPr lang="ru-RU" b="1" dirty="0" smtClean="0"/>
              <a:t>Буду рада ответить на Ваши вопросы.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Лингвострановедческий подход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Admin\Desktop\Региональный Лучший по профессии\визитная карточка\Уроки\IMG_74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1" y="1988840"/>
            <a:ext cx="3168351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2816"/>
            <a:ext cx="331236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Admin\Desktop\Региональный Лучший по профессии\визитная карточка\Уроки\Снимок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65104"/>
            <a:ext cx="352839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2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Практическая направленность</a:t>
            </a:r>
            <a:endParaRPr lang="ru-RU" sz="32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Видеть ценность полученных знаний 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+mj-lt"/>
              </a:rPr>
              <a:t>Попробовать себя в разных ситуациях общения</a:t>
            </a:r>
            <a:endParaRPr lang="ru-RU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к</a:t>
            </a:r>
            <a:r>
              <a:rPr lang="ru-RU" dirty="0" smtClean="0"/>
              <a:t>оммуникативная методика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п</a:t>
            </a:r>
            <a:r>
              <a:rPr lang="ru-RU" dirty="0" smtClean="0"/>
              <a:t>роблемные вопросы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н</a:t>
            </a:r>
            <a:r>
              <a:rPr lang="ru-RU" dirty="0" smtClean="0"/>
              <a:t>аглядность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</a:t>
            </a:r>
            <a:r>
              <a:rPr lang="ru-RU" dirty="0" smtClean="0"/>
              <a:t>пора на видеосюжеты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о</a:t>
            </a:r>
            <a:r>
              <a:rPr lang="ru-RU" dirty="0" smtClean="0"/>
              <a:t>бъяснение грамматического материала через песню и видеоклип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     использование социальных сетей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 smtClean="0"/>
              <a:t>Применение игровых технологий</a:t>
            </a:r>
            <a:endParaRPr lang="ru-RU" dirty="0"/>
          </a:p>
        </p:txBody>
      </p:sp>
      <p:pic>
        <p:nvPicPr>
          <p:cNvPr id="1026" name="Picture 2" descr="C:\Users\Admin\Desktop\Региональный Лучший по профессии\визитная карточка\Уроки\Снимок 12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4" y="3068960"/>
            <a:ext cx="3527375" cy="211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-60000">
            <a:off x="1099025" y="836855"/>
            <a:ext cx="3064827" cy="2729332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 smtClean="0"/>
              <a:t>Проектная   деятельность</a:t>
            </a:r>
            <a:br>
              <a:rPr lang="ru-RU" sz="1800" b="1" dirty="0" smtClean="0"/>
            </a:br>
            <a:r>
              <a:rPr lang="ru-RU" sz="2400" b="1" dirty="0" smtClean="0"/>
              <a:t>-</a:t>
            </a:r>
            <a:r>
              <a:rPr lang="ru-RU" sz="1600" dirty="0" smtClean="0"/>
              <a:t>свобода использования и практика изучаемого языка</a:t>
            </a:r>
            <a:br>
              <a:rPr lang="ru-RU" sz="1600" dirty="0" smtClean="0"/>
            </a:br>
            <a:r>
              <a:rPr lang="ru-RU" sz="1600" dirty="0" smtClean="0"/>
              <a:t>-расширение творческого потенциала работы с учебным материалом </a:t>
            </a:r>
            <a:br>
              <a:rPr lang="ru-RU" sz="1600" dirty="0" smtClean="0"/>
            </a:br>
            <a:r>
              <a:rPr lang="ru-RU" sz="1600" dirty="0" smtClean="0"/>
              <a:t>-для ученика – выразить свои идеи в творчески продуманной форме</a:t>
            </a:r>
            <a:br>
              <a:rPr lang="ru-RU" sz="1600" dirty="0" smtClean="0"/>
            </a:br>
            <a:r>
              <a:rPr lang="ru-RU" sz="1600" dirty="0" smtClean="0"/>
              <a:t>-для учителя –один из способов дать ученику возможность реализовать себя.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3075" name="Picture 3" descr="C:\Users\Admin\Desktop\Региональный Лучший по профессии\визитная карточка\Проектная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931159"/>
            <a:ext cx="3325852" cy="259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41909"/>
            <a:ext cx="3097213" cy="217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621283"/>
            <a:ext cx="3312367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33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/>
              <a:t>И</a:t>
            </a:r>
            <a:r>
              <a:rPr lang="ru-RU" sz="3200" b="1" dirty="0" smtClean="0"/>
              <a:t>сследовательская  деятельность</a:t>
            </a:r>
            <a:endParaRPr lang="ru-RU" sz="3200" b="1" dirty="0"/>
          </a:p>
        </p:txBody>
      </p:sp>
      <p:sp>
        <p:nvSpPr>
          <p:cNvPr id="3" name="Текст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171450" indent="-171450" algn="l">
              <a:buFont typeface="Wingdings" panose="05000000000000000000" pitchFamily="2" charset="2"/>
              <a:buChar char="q"/>
            </a:pP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Формирует самостоятельную и инициативную позицию в обучении</a:t>
            </a:r>
            <a:endParaRPr lang="ru-RU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>
                <a:latin typeface="+mj-lt"/>
              </a:rPr>
              <a:t>Л</a:t>
            </a:r>
            <a:r>
              <a:rPr lang="ru-RU" sz="1400" dirty="0" smtClean="0">
                <a:solidFill>
                  <a:schemeClr val="tx1"/>
                </a:solidFill>
                <a:latin typeface="+mj-lt"/>
              </a:rPr>
              <a:t>ингвистика, проблемы изучения второго иностранного языка, история и  культура</a:t>
            </a:r>
          </a:p>
          <a:p>
            <a:endParaRPr lang="ru-RU" sz="1400" dirty="0">
              <a:latin typeface="+mj-lt"/>
            </a:endParaRPr>
          </a:p>
        </p:txBody>
      </p:sp>
      <p:pic>
        <p:nvPicPr>
          <p:cNvPr id="1029" name="Picture 5" descr="C:\Users\Admin\Desktop\Региональный Лучший по профессии\визитная карточка\Исследовательские\Молчанова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46" y="2996952"/>
            <a:ext cx="2592288" cy="206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Региональный Лучший по профессии\визитная карточка\Проектная\Rossly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331236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2996952"/>
            <a:ext cx="3672408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Внеурочная деятельность</a:t>
            </a:r>
            <a:endParaRPr lang="ru-RU" sz="3600" b="1" dirty="0"/>
          </a:p>
        </p:txBody>
      </p:sp>
      <p:pic>
        <p:nvPicPr>
          <p:cNvPr id="2051" name="Picture 3" descr="C:\Users\Admin\Desktop\Региональный Лучший по профессии\визитная карточка\Клуб знат\Титул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961" y="2119313"/>
            <a:ext cx="5645440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0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5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Клуб знатоков </a:t>
            </a:r>
            <a:r>
              <a:rPr lang="ru-RU" sz="3600" b="1" dirty="0" smtClean="0"/>
              <a:t>Британии</a:t>
            </a:r>
            <a:endParaRPr lang="ru-RU" sz="3600" b="1" dirty="0"/>
          </a:p>
        </p:txBody>
      </p:sp>
      <p:pic>
        <p:nvPicPr>
          <p:cNvPr id="3074" name="Picture 2" descr="C:\Users\Admin\Desktop\Региональный Лучший по профессии\визитная карточка\Клуб знат\Виды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17" y="3717032"/>
            <a:ext cx="320040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Региональный Лучший по профессии\визитная карточка\Клуб знат\файл.PN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2060848"/>
            <a:ext cx="3200400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Региональный Лучший по профессии\визитная карточка\Клуб знат\Формы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05064"/>
            <a:ext cx="390162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Региональный Лучший по профессии\визитная карточка\Клуб знат\Цель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117" y="1628800"/>
            <a:ext cx="3467546" cy="183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64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Результаты обучения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За последние 3 года с 70% до 90% выросло качество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знаний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В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2019 году  по результатам ОГЭ качество знаний составило 82%, из которых отличных оценок было 63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%.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По результатам ЕГЭ средний первичный балл  -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70.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797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Достижения моих учеников</a:t>
            </a:r>
            <a:endParaRPr lang="ru-RU" sz="3600" b="1" dirty="0"/>
          </a:p>
        </p:txBody>
      </p:sp>
      <p:pic>
        <p:nvPicPr>
          <p:cNvPr id="1026" name="Picture 2" descr="C:\Users\Admin\Desktop\Насте\IMG_1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636912"/>
            <a:ext cx="2808313" cy="324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Региональный Лучший по профессии\визитная карточка\Олимпиада Коломна\Рисунок (146)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67061"/>
            <a:ext cx="24482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Насте\красная грамот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36912"/>
            <a:ext cx="2448272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80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2094</TotalTime>
  <Words>307</Words>
  <Application>Microsoft Office PowerPoint</Application>
  <PresentationFormat>Экран (4:3)</PresentationFormat>
  <Paragraphs>49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Кнопка</vt:lpstr>
      <vt:lpstr>Белова Наталья Викторовна</vt:lpstr>
      <vt:lpstr>Лингвострановедческий подход</vt:lpstr>
      <vt:lpstr>Практическая направленность</vt:lpstr>
      <vt:lpstr>Проектная   деятельность -свобода использования и практика изучаемого языка -расширение творческого потенциала работы с учебным материалом  -для ученика – выразить свои идеи в творчески продуманной форме -для учителя –один из способов дать ученику возможность реализовать себя. </vt:lpstr>
      <vt:lpstr>Исследовательская  деятельность</vt:lpstr>
      <vt:lpstr>Внеурочная деятельность</vt:lpstr>
      <vt:lpstr>Клуб знатоков Британии</vt:lpstr>
      <vt:lpstr>Результаты обучения</vt:lpstr>
      <vt:lpstr>Достижения моих учеников</vt:lpstr>
      <vt:lpstr>Саморазвитие педагога</vt:lpstr>
      <vt:lpstr>Диссеминация опыта</vt:lpstr>
      <vt:lpstr>Участник педагогических событий и объединений</vt:lpstr>
      <vt:lpstr>Проект «Живой  язык»</vt:lpstr>
      <vt:lpstr>Лучше один раз увидеть, чем сто раз услышать… /образовательные поездки по стране  изучаемого языка /</vt:lpstr>
      <vt:lpstr>     Спасибо за внимание! Буду рада ответить на Ваши вопросы.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</cp:lastModifiedBy>
  <cp:revision>174</cp:revision>
  <dcterms:created xsi:type="dcterms:W3CDTF">2015-01-05T12:48:54Z</dcterms:created>
  <dcterms:modified xsi:type="dcterms:W3CDTF">2020-06-15T06:50:19Z</dcterms:modified>
</cp:coreProperties>
</file>