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  <p:sldMasterId id="2147484260" r:id="rId2"/>
    <p:sldMasterId id="2147484284" r:id="rId3"/>
  </p:sldMasterIdLst>
  <p:notesMasterIdLst>
    <p:notesMasterId r:id="rId28"/>
  </p:notesMasterIdLst>
  <p:sldIdLst>
    <p:sldId id="256" r:id="rId4"/>
    <p:sldId id="257" r:id="rId5"/>
    <p:sldId id="258" r:id="rId6"/>
    <p:sldId id="274" r:id="rId7"/>
    <p:sldId id="259" r:id="rId8"/>
    <p:sldId id="260" r:id="rId9"/>
    <p:sldId id="262" r:id="rId10"/>
    <p:sldId id="263" r:id="rId11"/>
    <p:sldId id="264" r:id="rId12"/>
    <p:sldId id="265" r:id="rId13"/>
    <p:sldId id="282" r:id="rId14"/>
    <p:sldId id="280" r:id="rId15"/>
    <p:sldId id="266" r:id="rId16"/>
    <p:sldId id="267" r:id="rId17"/>
    <p:sldId id="268" r:id="rId18"/>
    <p:sldId id="270" r:id="rId19"/>
    <p:sldId id="283" r:id="rId20"/>
    <p:sldId id="288" r:id="rId21"/>
    <p:sldId id="271" r:id="rId22"/>
    <p:sldId id="284" r:id="rId23"/>
    <p:sldId id="285" r:id="rId24"/>
    <p:sldId id="286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18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8C286-038C-4DA8-8070-C0D76212CCC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1281F-3643-4D25-8E1F-39D41B2C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2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1281F-3643-4D25-8E1F-39D41B2CF1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5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1281F-3643-4D25-8E1F-39D41B2CF1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7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8CA61-757D-4C22-AB15-6FF7DB765E8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087A98-18C8-4205-97FB-8D20BCA9D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300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20067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4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6787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09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76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33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01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2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18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40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8CA61-757D-4C22-AB15-6FF7DB765E8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087A98-18C8-4205-97FB-8D20BCA9D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090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19287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82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225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1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350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032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5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8CA61-757D-4C22-AB15-6FF7DB765E88}" type="datetimeFigureOut">
              <a:rPr lang="ru-RU" smtClean="0">
                <a:solidFill>
                  <a:prstClr val="white"/>
                </a:solidFill>
              </a:rPr>
              <a:pPr/>
              <a:t>15.01.2015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087A98-18C8-4205-97FB-8D20BCA9DE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739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779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D7E380-31B4-4A75-84EE-9D9F7CB368FA}" type="datetimeFigureOut">
              <a:rPr lang="ru-RU" smtClean="0"/>
              <a:t>15.01.2015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FAA731-9300-4493-A81A-B1EB117F0D6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5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08CA61-757D-4C22-AB15-6FF7DB765E88}" type="datetimeFigureOut">
              <a:rPr lang="ru-RU" smtClean="0">
                <a:solidFill>
                  <a:prstClr val="black"/>
                </a:solidFill>
              </a:rPr>
              <a:pPr/>
              <a:t>15.01.2015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087A98-18C8-4205-97FB-8D20BCA9DE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Проектная и исследовательская работа  школьников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Опыт работы  учителя английского языка МБОУ «СОШ №9»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Ступинского муниципального района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Беловой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Н.В.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9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093417" y="1051641"/>
            <a:ext cx="3064827" cy="16571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dirty="0" smtClean="0"/>
              <a:t>Цель проекта: </a:t>
            </a:r>
            <a:r>
              <a:rPr lang="ru-RU" sz="1800" u="sng" dirty="0" smtClean="0"/>
              <a:t>сбор информации и создание электронного справочника </a:t>
            </a:r>
            <a:r>
              <a:rPr lang="ru-RU" sz="1800" b="1" dirty="0" smtClean="0"/>
              <a:t>«</a:t>
            </a:r>
            <a:r>
              <a:rPr lang="en-US" sz="1800" b="1" dirty="0" smtClean="0"/>
              <a:t>The Reference Book  for the Applicants to the High School Establishments</a:t>
            </a:r>
            <a:r>
              <a:rPr lang="ru-RU" sz="1800" b="1" dirty="0" smtClean="0"/>
              <a:t>» </a:t>
            </a:r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u="sng" dirty="0" smtClean="0">
                <a:latin typeface="+mj-lt"/>
              </a:rPr>
              <a:t>Продолжительность: </a:t>
            </a:r>
            <a:r>
              <a:rPr lang="ru-RU" sz="1400" dirty="0" smtClean="0">
                <a:latin typeface="+mj-lt"/>
              </a:rPr>
              <a:t>8 недель, 6 уроков, внеурочная деятельность</a:t>
            </a:r>
          </a:p>
          <a:p>
            <a:pPr marL="0" indent="0">
              <a:buNone/>
            </a:pPr>
            <a:r>
              <a:rPr lang="ru-RU" sz="1400" u="sng" dirty="0" smtClean="0">
                <a:latin typeface="+mj-lt"/>
              </a:rPr>
              <a:t>По затратам времени</a:t>
            </a:r>
            <a:r>
              <a:rPr lang="ru-RU" sz="1400" dirty="0" smtClean="0">
                <a:latin typeface="+mj-lt"/>
              </a:rPr>
              <a:t>: среднесрочный</a:t>
            </a:r>
          </a:p>
          <a:p>
            <a:pPr marL="0" indent="0">
              <a:buNone/>
            </a:pPr>
            <a:r>
              <a:rPr lang="ru-RU" sz="1400" u="sng" dirty="0" smtClean="0">
                <a:latin typeface="+mj-lt"/>
              </a:rPr>
              <a:t>По типу:</a:t>
            </a:r>
            <a:r>
              <a:rPr lang="ru-RU" sz="1400" dirty="0" smtClean="0">
                <a:latin typeface="+mj-lt"/>
              </a:rPr>
              <a:t> творческий, информационный</a:t>
            </a:r>
          </a:p>
          <a:p>
            <a:pPr marL="0" indent="0">
              <a:buNone/>
            </a:pPr>
            <a:r>
              <a:rPr lang="ru-RU" sz="1400" u="sng" dirty="0" smtClean="0">
                <a:latin typeface="+mj-lt"/>
              </a:rPr>
              <a:t>Задачи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1.Развивать </a:t>
            </a:r>
            <a:r>
              <a:rPr lang="ru-RU" sz="1400" dirty="0">
                <a:latin typeface="+mj-lt"/>
              </a:rPr>
              <a:t>п</a:t>
            </a:r>
            <a:r>
              <a:rPr lang="ru-RU" sz="1400" dirty="0" smtClean="0">
                <a:latin typeface="+mj-lt"/>
              </a:rPr>
              <a:t>ознавательную активность и коммуникативную компетенцию учащихся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2.Совершенствовать речевые умения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3.Развивать умение обобщать информацию по теме, представлять результаты своей деятельности, работать в команде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4.Воспитывать ответственность за результаты общего дела</a:t>
            </a:r>
            <a:endParaRPr lang="ru-RU" sz="1400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45164" y="3284439"/>
            <a:ext cx="3048891" cy="2439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H:\школа\Изображение 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316835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9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Юрий\Desktop\Преподавание\Учитель\Изображение 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772816"/>
            <a:ext cx="4038600" cy="270352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ru-RU" sz="2400" dirty="0">
                <a:solidFill>
                  <a:prstClr val="black"/>
                </a:solidFill>
                <a:latin typeface="Constantia"/>
              </a:rPr>
              <a:t>В ходе презентации проекта  была  сформулирована проблемная ситуация, работая в группах учащиеся обсуждали планы на будущее, давали советы абитуриентам, демонстрировали  созданный  электронный справочник, рассказывали о  выбранном ВУЗе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928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информационный проект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World of Opportunities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Новая папка (2)\Untitled - 3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224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 rot="-60000">
            <a:off x="1111018" y="908748"/>
            <a:ext cx="3064827" cy="3959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1800" u="sng" dirty="0">
                <a:solidFill>
                  <a:prstClr val="black"/>
                </a:solidFill>
                <a:ea typeface="+mn-ea"/>
                <a:cs typeface="+mn-cs"/>
              </a:rPr>
              <a:t>Была запланирована и реализована серия уроков и внеурочная деятельность, продумана система коммуникативных упражнений, уроки по закреплению активной лексики и грамматики в рамках учебной темы. 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Осуществлялся промежуточный контроль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,, 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выслушивались мнения и предложения  учеников в ходе выполнения проекта</a:t>
            </a:r>
            <a:r>
              <a:rPr lang="ru-RU" sz="1600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endParaRPr lang="ru-RU" sz="1600" dirty="0"/>
          </a:p>
        </p:txBody>
      </p:sp>
      <p:sp>
        <p:nvSpPr>
          <p:cNvPr id="21" name="Объект 20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lvl="0" indent="0">
              <a:buClr>
                <a:srgbClr val="AA2B1E"/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Constantia"/>
              </a:rPr>
              <a:t>Задание учащимся: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Constantia"/>
              </a:rPr>
              <a:t>1.</a:t>
            </a:r>
            <a:r>
              <a:rPr lang="en-US" sz="1800" dirty="0">
                <a:solidFill>
                  <a:prstClr val="black"/>
                </a:solidFill>
                <a:latin typeface="Constantia"/>
              </a:rPr>
              <a:t>Choose a university you would like to get into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2. Give reasons for choosing this particular university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3. Give a brief history, illustrate with pictures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4. Write about the application procedures, describe the university’s admission requirements.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Constantia"/>
              </a:rPr>
              <a:t>5.Say, what faculty  you would like to get into.</a:t>
            </a:r>
            <a:endParaRPr lang="ru-RU" sz="1800" dirty="0">
              <a:solidFill>
                <a:prstClr val="black"/>
              </a:solidFill>
              <a:latin typeface="Constantia"/>
            </a:endParaRPr>
          </a:p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>
          <a:xfrm rot="-60000">
            <a:off x="1160975" y="4869494"/>
            <a:ext cx="3048891" cy="10812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+mj-lt"/>
              </a:rPr>
              <a:t>Завершающий этап – </a:t>
            </a:r>
            <a:r>
              <a:rPr lang="ru-RU" u="sng" dirty="0" smtClean="0">
                <a:latin typeface="+mj-lt"/>
              </a:rPr>
              <a:t>презентация социально-значимого продукта  заинтересованной аудитории</a:t>
            </a:r>
            <a:endParaRPr lang="ru-RU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3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-60000">
            <a:off x="1083376" y="1052982"/>
            <a:ext cx="3064827" cy="50397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/>
                </a:solidFill>
                <a:ea typeface="+mn-ea"/>
                <a:cs typeface="+mn-cs"/>
              </a:rPr>
              <a:t>Работа над проектом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 rot="-60000">
            <a:off x="1131971" y="1772618"/>
            <a:ext cx="3048891" cy="39516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+mj-lt"/>
              </a:rPr>
              <a:t>включала </a:t>
            </a:r>
            <a:r>
              <a:rPr lang="ru-RU" dirty="0" smtClean="0">
                <a:latin typeface="+mj-lt"/>
              </a:rPr>
              <a:t>в себя все необходимые этапы. </a:t>
            </a:r>
            <a:r>
              <a:rPr lang="ru-RU" u="sng" dirty="0" smtClean="0">
                <a:latin typeface="+mj-lt"/>
              </a:rPr>
              <a:t>Погружение в проект заключалось в определении существующей проблемы. Работали индивидуально, затем определили результаты  в один общий социально-значимый продукт. Был назначен технический консультант для осуществление деятельности с применением ИКТ</a:t>
            </a:r>
            <a:r>
              <a:rPr lang="ru-RU" u="sng" dirty="0" smtClean="0">
                <a:latin typeface="+mj-lt"/>
              </a:rPr>
              <a:t>.</a:t>
            </a:r>
            <a:endParaRPr lang="ru-RU" u="sng" dirty="0" smtClean="0">
              <a:latin typeface="+mj-lt"/>
            </a:endParaRPr>
          </a:p>
        </p:txBody>
      </p:sp>
      <p:pic>
        <p:nvPicPr>
          <p:cNvPr id="5" name="Picture 2" descr="C:\Users\Юрий\Desktop\Преподавание\Учитель\Изображение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4575" y="908720"/>
            <a:ext cx="3021013" cy="2232248"/>
          </a:xfrm>
          <a:prstGeom prst="rect">
            <a:avLst/>
          </a:prstGeom>
          <a:noFill/>
        </p:spPr>
      </p:pic>
      <p:pic>
        <p:nvPicPr>
          <p:cNvPr id="6" name="Picture 2" descr="H:\школа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168352" cy="2088232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21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Индивидуальный </a:t>
            </a:r>
            <a:r>
              <a:rPr lang="ru-RU" sz="2400" dirty="0" smtClean="0">
                <a:solidFill>
                  <a:prstClr val="black"/>
                </a:solidFill>
              </a:rPr>
              <a:t>исследовательский проект  «</a:t>
            </a:r>
            <a:r>
              <a:rPr lang="en-US" sz="2400" dirty="0" smtClean="0">
                <a:solidFill>
                  <a:prstClr val="black"/>
                </a:solidFill>
              </a:rPr>
              <a:t>The Political Structure of  England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and its  Origin</a:t>
            </a:r>
            <a:r>
              <a:rPr lang="ru-RU" sz="2400" dirty="0" smtClean="0">
                <a:solidFill>
                  <a:prstClr val="black"/>
                </a:solidFill>
              </a:rPr>
              <a:t>»</a:t>
            </a:r>
            <a:endParaRPr lang="ru-RU" sz="2400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+mj-lt"/>
              </a:rPr>
              <a:t>Учебник</a:t>
            </a:r>
            <a:r>
              <a:rPr lang="ru-RU" sz="1600" u="sng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«</a:t>
            </a:r>
            <a:r>
              <a:rPr lang="en-US" sz="1600" dirty="0" smtClean="0">
                <a:latin typeface="+mj-lt"/>
              </a:rPr>
              <a:t>Happy English.ru</a:t>
            </a:r>
            <a:r>
              <a:rPr lang="ru-RU" sz="1600" dirty="0" smtClean="0">
                <a:latin typeface="+mj-lt"/>
              </a:rPr>
              <a:t> - 8» </a:t>
            </a:r>
            <a:r>
              <a:rPr lang="en-US" sz="1600" dirty="0" err="1" smtClean="0">
                <a:latin typeface="+mj-lt"/>
              </a:rPr>
              <a:t>K.Kaufman</a:t>
            </a:r>
            <a:r>
              <a:rPr lang="ru-RU" sz="1600" dirty="0" smtClean="0">
                <a:latin typeface="+mj-lt"/>
              </a:rPr>
              <a:t>, </a:t>
            </a:r>
            <a:r>
              <a:rPr lang="en-US" sz="1600" dirty="0" smtClean="0">
                <a:latin typeface="+mj-lt"/>
              </a:rPr>
              <a:t>M. Kaufman</a:t>
            </a:r>
          </a:p>
          <a:p>
            <a:pPr marL="0" indent="0">
              <a:buNone/>
            </a:pPr>
            <a:r>
              <a:rPr lang="en-US" sz="1600" b="1" u="sng" dirty="0" smtClean="0">
                <a:latin typeface="+mj-lt"/>
              </a:rPr>
              <a:t>Unit 2, Lessons 3, 4</a:t>
            </a:r>
          </a:p>
          <a:p>
            <a:pPr marL="0" indent="0">
              <a:buNone/>
            </a:pPr>
            <a:r>
              <a:rPr lang="ru-RU" sz="1600" b="1" u="sng" dirty="0" smtClean="0">
                <a:latin typeface="+mj-lt"/>
              </a:rPr>
              <a:t>Тема: «</a:t>
            </a:r>
            <a:r>
              <a:rPr lang="en-US" sz="1600" b="1" u="sng" dirty="0" smtClean="0">
                <a:latin typeface="+mj-lt"/>
              </a:rPr>
              <a:t>The British Parliament</a:t>
            </a:r>
            <a:r>
              <a:rPr lang="ru-RU" sz="1600" b="1" u="sng" dirty="0" smtClean="0">
                <a:latin typeface="+mj-lt"/>
              </a:rPr>
              <a:t>»</a:t>
            </a:r>
            <a:endParaRPr lang="en-US" sz="1600" b="1" u="sng" dirty="0" smtClean="0">
              <a:latin typeface="+mj-lt"/>
            </a:endParaRPr>
          </a:p>
          <a:p>
            <a:pPr marL="0" indent="0">
              <a:buNone/>
            </a:pPr>
            <a:r>
              <a:rPr lang="ru-RU" sz="1600" b="1" u="sng" dirty="0" smtClean="0">
                <a:latin typeface="+mj-lt"/>
              </a:rPr>
              <a:t>Как появилась тема проекта?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Одного из учащихся удивил тот факт, что королева не может не согласиться с новым законом. Вместе с  Палатой Лордов она обязана  одобрить его.  </a:t>
            </a:r>
            <a:r>
              <a:rPr lang="ru-RU" sz="1600" b="1" u="sng" dirty="0" smtClean="0">
                <a:latin typeface="+mj-lt"/>
              </a:rPr>
              <a:t>Он решил провести исследование: почему английская королева, являясь главой государства, не может принимать никаких решений  и ее власть не является абсолютной?</a:t>
            </a:r>
            <a:endParaRPr lang="en-US" sz="1600" b="1" u="sng" dirty="0" smtClean="0">
              <a:latin typeface="+mj-lt"/>
            </a:endParaRPr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сни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8884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1206404" y="980217"/>
            <a:ext cx="3064827" cy="2233164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«</a:t>
            </a:r>
            <a:r>
              <a:rPr lang="en-US" sz="1600" b="1" dirty="0" smtClean="0"/>
              <a:t>Spotlight-8</a:t>
            </a:r>
            <a:r>
              <a:rPr lang="ru-RU" sz="1600" b="1" dirty="0" smtClean="0"/>
              <a:t>»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Тема</a:t>
            </a:r>
            <a:r>
              <a:rPr lang="ru-RU" sz="1600" dirty="0" smtClean="0"/>
              <a:t> «</a:t>
            </a:r>
            <a:r>
              <a:rPr lang="en-US" sz="1600" dirty="0" smtClean="0"/>
              <a:t>Global issues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en-US" sz="1600" b="1" dirty="0" smtClean="0"/>
              <a:t> Culture Corner-5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en-US" sz="1600" dirty="0" smtClean="0"/>
              <a:t> Scottish Coos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b="1" dirty="0" smtClean="0"/>
              <a:t>«</a:t>
            </a:r>
            <a:r>
              <a:rPr lang="en-US" sz="1600" b="1" dirty="0" smtClean="0"/>
              <a:t>Spotlight-9</a:t>
            </a:r>
            <a:r>
              <a:rPr lang="ru-RU" sz="1600" b="1" dirty="0" smtClean="0"/>
              <a:t>»</a:t>
            </a:r>
            <a:br>
              <a:rPr lang="ru-RU" sz="1600" b="1" dirty="0" smtClean="0"/>
            </a:br>
            <a:r>
              <a:rPr lang="ru-RU" sz="1600" b="1" dirty="0" smtClean="0"/>
              <a:t>Модуль 1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/>
              <a:t>Тема</a:t>
            </a:r>
            <a:r>
              <a:rPr lang="ru-RU" sz="1600" dirty="0" smtClean="0"/>
              <a:t>«</a:t>
            </a:r>
            <a:r>
              <a:rPr lang="en-US" sz="1600" dirty="0" smtClean="0"/>
              <a:t>Celebrations</a:t>
            </a:r>
            <a:r>
              <a:rPr lang="ru-RU" sz="1600" dirty="0" smtClean="0"/>
              <a:t>»</a:t>
            </a:r>
            <a:r>
              <a:rPr lang="en-US" sz="1600" dirty="0" smtClean="0"/>
              <a:t>/ </a:t>
            </a:r>
            <a:r>
              <a:rPr lang="ru-RU" sz="1600" dirty="0" smtClean="0"/>
              <a:t>«</a:t>
            </a:r>
            <a:r>
              <a:rPr lang="en-US" sz="1600" dirty="0" smtClean="0"/>
              <a:t>Hogmanay</a:t>
            </a:r>
            <a:r>
              <a:rPr lang="ru-RU" sz="1600" dirty="0" smtClean="0"/>
              <a:t>»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>
                <a:latin typeface="+mj-lt"/>
              </a:rPr>
              <a:t>Составление иллюстрированного описания достопримечательностей Шотландии</a:t>
            </a:r>
          </a:p>
          <a:p>
            <a:pPr marL="0" indent="0">
              <a:buNone/>
            </a:pPr>
            <a:r>
              <a:rPr lang="ru-RU" sz="1600" b="1" u="sng" dirty="0" smtClean="0">
                <a:latin typeface="+mj-lt"/>
              </a:rPr>
              <a:t>1.Коллективный проект. </a:t>
            </a:r>
            <a:r>
              <a:rPr lang="ru-RU" sz="1600" dirty="0" smtClean="0">
                <a:latin typeface="+mj-lt"/>
              </a:rPr>
              <a:t>Задание по развитию письменных навыков/</a:t>
            </a:r>
            <a:r>
              <a:rPr lang="en-US" sz="1600" dirty="0" smtClean="0">
                <a:latin typeface="+mj-lt"/>
              </a:rPr>
              <a:t>Writing Skills/</a:t>
            </a:r>
            <a:r>
              <a:rPr lang="ru-RU" sz="1600" dirty="0" smtClean="0">
                <a:latin typeface="+mj-lt"/>
              </a:rPr>
              <a:t>  «</a:t>
            </a:r>
            <a:r>
              <a:rPr lang="en-US" sz="1600" dirty="0" smtClean="0">
                <a:latin typeface="+mj-lt"/>
              </a:rPr>
              <a:t>The Articles, describing places</a:t>
            </a:r>
            <a:r>
              <a:rPr lang="ru-RU" sz="1600" dirty="0" smtClean="0">
                <a:latin typeface="+mj-lt"/>
              </a:rPr>
              <a:t>»</a:t>
            </a:r>
          </a:p>
          <a:p>
            <a:pPr marL="0" indent="0">
              <a:buNone/>
            </a:pPr>
            <a:r>
              <a:rPr lang="ru-RU" sz="1600" b="1" u="sng" dirty="0" smtClean="0">
                <a:latin typeface="+mj-lt"/>
              </a:rPr>
              <a:t>2.Индивидуальный проект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«</a:t>
            </a:r>
            <a:r>
              <a:rPr lang="en-US" sz="1600" dirty="0" smtClean="0">
                <a:latin typeface="+mj-lt"/>
              </a:rPr>
              <a:t>Rosslyn Chapel. The Stone Garden</a:t>
            </a:r>
            <a:r>
              <a:rPr lang="ru-RU" sz="1600" dirty="0" smtClean="0">
                <a:latin typeface="+mj-lt"/>
              </a:rPr>
              <a:t>» (связан с разгадкой тайны Святого Грааля и фильмом «</a:t>
            </a:r>
            <a:r>
              <a:rPr lang="en-US" sz="1600" dirty="0" smtClean="0">
                <a:latin typeface="+mj-lt"/>
              </a:rPr>
              <a:t>Da Vinci Code</a:t>
            </a:r>
            <a:r>
              <a:rPr lang="ru-RU" sz="1600" dirty="0" smtClean="0">
                <a:latin typeface="+mj-lt"/>
              </a:rPr>
              <a:t>»</a:t>
            </a:r>
            <a:r>
              <a:rPr lang="en-US" sz="1600" dirty="0" smtClean="0">
                <a:latin typeface="+mj-lt"/>
              </a:rPr>
              <a:t>/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«Код да Винчи»), результат исследования был оформлен в виде презентации к районному конкурсу</a:t>
            </a:r>
            <a:endParaRPr lang="ru-RU" sz="1600" dirty="0"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-60000">
            <a:off x="1141466" y="3140478"/>
            <a:ext cx="3048891" cy="2303905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+mj-lt"/>
              </a:rPr>
              <a:t>Место рождения  двух проектов:</a:t>
            </a:r>
          </a:p>
          <a:p>
            <a:pPr algn="l"/>
            <a:r>
              <a:rPr lang="ru-RU" sz="1800" dirty="0">
                <a:latin typeface="+mj-lt"/>
              </a:rPr>
              <a:t>э</a:t>
            </a:r>
            <a:r>
              <a:rPr lang="ru-RU" sz="1800" dirty="0" smtClean="0">
                <a:latin typeface="+mj-lt"/>
              </a:rPr>
              <a:t>тап урока /коммуникативное обучение/ </a:t>
            </a:r>
            <a:endParaRPr lang="en-US" sz="1800" dirty="0" smtClean="0">
              <a:latin typeface="+mj-lt"/>
            </a:endParaRPr>
          </a:p>
          <a:p>
            <a:pPr algn="l"/>
            <a:endParaRPr lang="ru-RU" sz="1800" b="1" dirty="0" smtClean="0">
              <a:latin typeface="+mj-lt"/>
            </a:endParaRPr>
          </a:p>
          <a:p>
            <a:pPr algn="l"/>
            <a:r>
              <a:rPr lang="en-US" sz="1800" b="1" dirty="0" smtClean="0">
                <a:latin typeface="+mj-lt"/>
              </a:rPr>
              <a:t>What place would you like to visit and why</a:t>
            </a:r>
            <a:r>
              <a:rPr lang="ru-RU" sz="1800" b="1" dirty="0" smtClean="0">
                <a:latin typeface="+mj-lt"/>
              </a:rPr>
              <a:t>?</a:t>
            </a:r>
            <a:endParaRPr 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4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9616" y="978420"/>
            <a:ext cx="3064827" cy="1367943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Scotland. </a:t>
            </a:r>
            <a:br>
              <a:rPr lang="en-US" dirty="0" smtClean="0"/>
            </a:br>
            <a:r>
              <a:rPr lang="en-US" dirty="0" smtClean="0"/>
              <a:t>Edinburgh. </a:t>
            </a:r>
            <a:br>
              <a:rPr lang="en-US" dirty="0" smtClean="0"/>
            </a:br>
            <a:r>
              <a:rPr lang="en-US" dirty="0" smtClean="0"/>
              <a:t>Places of interest</a:t>
            </a:r>
            <a:endParaRPr lang="ru-RU" dirty="0"/>
          </a:p>
        </p:txBody>
      </p:sp>
      <p:pic>
        <p:nvPicPr>
          <p:cNvPr id="7" name="Picture 2" descr="C:\Users\Admin\Downloads\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309045" cy="24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Сastle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474452"/>
            <a:ext cx="3021012" cy="41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781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слайд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" y="3899198"/>
            <a:ext cx="438487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слайд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82" y="836712"/>
            <a:ext cx="463138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93407" y="978387"/>
            <a:ext cx="3064827" cy="18024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Лучше один раз увидеть, чем сто раз услышать…</a:t>
            </a:r>
            <a:br>
              <a:rPr lang="ru-RU" sz="2000" b="1" dirty="0" smtClean="0">
                <a:solidFill>
                  <a:schemeClr val="accent5"/>
                </a:solidFill>
              </a:rPr>
            </a:br>
            <a:r>
              <a:rPr lang="ru-RU" sz="2000" i="1" dirty="0" smtClean="0">
                <a:solidFill>
                  <a:schemeClr val="accent5"/>
                </a:solidFill>
              </a:rPr>
              <a:t>/образовательные поездки по стране  изучаемого языка /</a:t>
            </a:r>
            <a:endParaRPr lang="ru-RU" sz="2000" i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Admin\Desktop\Обр 2\IMG_3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969986" y="2996505"/>
            <a:ext cx="3383860" cy="28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Сертифика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27813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шко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83" y="764704"/>
            <a:ext cx="3284413" cy="22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«Для изучения языка гораздо важнее  свободная любознательность, чем грозная необходимость»</a:t>
            </a:r>
            <a:br>
              <a:rPr lang="ru-RU" sz="1800" dirty="0" smtClean="0"/>
            </a:br>
            <a:r>
              <a:rPr lang="ru-RU" sz="1800" dirty="0" err="1" smtClean="0"/>
              <a:t>Аврелий</a:t>
            </a:r>
            <a:r>
              <a:rPr lang="ru-RU" sz="1800" dirty="0" smtClean="0"/>
              <a:t>  Августин</a:t>
            </a:r>
            <a:endParaRPr lang="ru-RU" sz="1800" dirty="0"/>
          </a:p>
        </p:txBody>
      </p:sp>
      <p:sp>
        <p:nvSpPr>
          <p:cNvPr id="53" name="Объект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1600" b="1" u="sng" dirty="0">
                <a:solidFill>
                  <a:srgbClr val="EB5605"/>
                </a:solidFill>
                <a:latin typeface="Constantia"/>
              </a:rPr>
              <a:t>Актуальность проблемы  </a:t>
            </a:r>
            <a:r>
              <a:rPr lang="ru-RU" sz="1600" b="1" u="sng" dirty="0" smtClean="0">
                <a:solidFill>
                  <a:srgbClr val="EB5605"/>
                </a:solidFill>
                <a:latin typeface="Constantia"/>
              </a:rPr>
              <a:t>ОПЫТА – в подходе к образованию</a:t>
            </a:r>
            <a:endParaRPr lang="ru-RU" sz="1600" b="1" u="sng" dirty="0">
              <a:solidFill>
                <a:srgbClr val="EB5605"/>
              </a:solidFill>
              <a:latin typeface="Constantia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Организация  учебного процесса </a:t>
            </a:r>
            <a:r>
              <a:rPr lang="ru-RU" sz="1600" u="sng" dirty="0">
                <a:solidFill>
                  <a:prstClr val="black"/>
                </a:solidFill>
                <a:latin typeface="Constantia"/>
              </a:rPr>
              <a:t>традиционно</a:t>
            </a:r>
            <a:r>
              <a:rPr lang="ru-RU" sz="1600" dirty="0">
                <a:solidFill>
                  <a:prstClr val="black"/>
                </a:solidFill>
                <a:latin typeface="Constantia"/>
              </a:rPr>
              <a:t>  (изложение материала учителем с последующим  контролем его усвоения)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и  </a:t>
            </a:r>
            <a:r>
              <a:rPr lang="ru-RU" sz="1600" u="sng" dirty="0">
                <a:solidFill>
                  <a:prstClr val="black"/>
                </a:solidFill>
                <a:latin typeface="Constantia"/>
              </a:rPr>
              <a:t>новаторски</a:t>
            </a:r>
            <a:r>
              <a:rPr lang="ru-RU" sz="1600" dirty="0">
                <a:solidFill>
                  <a:prstClr val="black"/>
                </a:solidFill>
                <a:latin typeface="Constantia"/>
              </a:rPr>
              <a:t>, с применением другого метода – когда ученики и учитель ставят перед собой вопросы, которые ставили первооткрыватели 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законов природы,  </a:t>
            </a:r>
            <a:r>
              <a:rPr lang="ru-RU" sz="1600" dirty="0">
                <a:solidFill>
                  <a:prstClr val="black"/>
                </a:solidFill>
                <a:latin typeface="Constantia"/>
              </a:rPr>
              <a:t>и вместе ищут на них ответы, что больше 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увлекает, развивает способность действовать самостоятельно и  творчески, </a:t>
            </a:r>
            <a:r>
              <a:rPr lang="ru-RU" sz="1600" dirty="0">
                <a:solidFill>
                  <a:prstClr val="black"/>
                </a:solidFill>
                <a:latin typeface="Constantia"/>
              </a:rPr>
              <a:t>критически анализировать ситуацию, разбираться в самых разных 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явлениях,  и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«особый </a:t>
            </a:r>
            <a:r>
              <a:rPr lang="ru-RU" sz="1600" dirty="0">
                <a:solidFill>
                  <a:prstClr val="black"/>
                </a:solidFill>
                <a:latin typeface="Constantia"/>
              </a:rPr>
              <a:t>тип 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мышления» - эвристический.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 А знания, полученные своим трудом, </a:t>
            </a:r>
            <a:r>
              <a:rPr lang="ru-RU" sz="1600" dirty="0">
                <a:solidFill>
                  <a:prstClr val="black"/>
                </a:solidFill>
                <a:latin typeface="Constantia"/>
              </a:rPr>
              <a:t>запоминаются 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лучше! 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330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0341" y="445592"/>
            <a:ext cx="7088668" cy="168741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/>
              <a:t>Westminster</a:t>
            </a:r>
            <a:r>
              <a:rPr lang="ru-RU" sz="3100" dirty="0" smtClean="0"/>
              <a:t>,</a:t>
            </a:r>
            <a:r>
              <a:rPr lang="en-US" sz="3100" dirty="0" smtClean="0"/>
              <a:t> </a:t>
            </a:r>
            <a:r>
              <a:rPr lang="en-US" sz="3100" dirty="0" smtClean="0"/>
              <a:t>London Eye,</a:t>
            </a:r>
            <a:r>
              <a:rPr lang="en-US" sz="3100" dirty="0"/>
              <a:t>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British Museum, </a:t>
            </a:r>
            <a:br>
              <a:rPr lang="en-US" sz="3100" dirty="0" smtClean="0"/>
            </a:br>
            <a:r>
              <a:rPr lang="en-US" sz="3100" dirty="0" smtClean="0"/>
              <a:t>Tower Bridge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63688" y="3140968"/>
            <a:ext cx="3200400" cy="3602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26711"/>
            <a:ext cx="4212468" cy="28083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4644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dmin\Desktop\Обр 2\DSC09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93" y="836712"/>
            <a:ext cx="2915816" cy="23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Обр 2\IMG_33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Обр 2\IMG_290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86069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Обр 2\IMG_2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4027"/>
            <a:ext cx="374441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Рабочий стол\англия\IMG_3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0" y="3702910"/>
            <a:ext cx="3602925" cy="2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96130"/>
            <a:ext cx="4266487" cy="601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Oxford, Christ Church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208" y="2362199"/>
            <a:ext cx="3200400" cy="21336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7769" y="3962400"/>
            <a:ext cx="3200400" cy="2133600"/>
          </a:xfrm>
          <a:prstGeom prst="rect">
            <a:avLst/>
          </a:prstGeom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680520" cy="312034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6752" y="3962400"/>
            <a:ext cx="3200400" cy="2133600"/>
          </a:xfrm>
        </p:spPr>
      </p:pic>
    </p:spTree>
    <p:extLst>
      <p:ext uri="{BB962C8B-B14F-4D97-AF65-F5344CB8AC3E}">
        <p14:creationId xmlns:p14="http://schemas.microsoft.com/office/powerpoint/2010/main" val="18738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1088402" y="764952"/>
            <a:ext cx="3064827" cy="16559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Осуществление индивидуального подхода…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onstantia"/>
              </a:rPr>
              <a:t>Исследовательская и проектная деятельность </a:t>
            </a:r>
            <a:r>
              <a:rPr lang="en-US" sz="14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Constantia"/>
              </a:rPr>
              <a:t>и  ФГОС</a:t>
            </a:r>
            <a:endParaRPr lang="ru-RU" sz="1400" b="1" dirty="0">
              <a:solidFill>
                <a:prstClr val="black"/>
              </a:solidFill>
              <a:latin typeface="Constantia"/>
            </a:endParaRPr>
          </a:p>
          <a:p>
            <a:pPr marL="0" lvl="0" indent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 формируют  </a:t>
            </a:r>
            <a:r>
              <a:rPr lang="ru-RU" sz="1400" dirty="0">
                <a:solidFill>
                  <a:prstClr val="black"/>
                </a:solidFill>
                <a:latin typeface="Constantia"/>
              </a:rPr>
              <a:t>самостоятельную и инициативную позицию в 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обучении</a:t>
            </a:r>
            <a:endParaRPr lang="ru-RU" sz="1400" dirty="0">
              <a:solidFill>
                <a:prstClr val="black"/>
              </a:solidFill>
              <a:latin typeface="Constantia"/>
            </a:endParaRPr>
          </a:p>
          <a:p>
            <a:pPr marL="0" lvl="0" indent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  расширяют </a:t>
            </a:r>
            <a:r>
              <a:rPr lang="ru-RU" sz="1400" dirty="0">
                <a:solidFill>
                  <a:prstClr val="black"/>
                </a:solidFill>
                <a:latin typeface="Constantia"/>
              </a:rPr>
              <a:t>страноведческие 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знания</a:t>
            </a:r>
            <a:endParaRPr lang="ru-RU" sz="1400" dirty="0">
              <a:solidFill>
                <a:prstClr val="black"/>
              </a:solidFill>
              <a:latin typeface="Constantia"/>
            </a:endParaRPr>
          </a:p>
          <a:p>
            <a:pPr marL="0" lvl="0" indent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  развивают </a:t>
            </a:r>
            <a:r>
              <a:rPr lang="ru-RU" sz="1400" dirty="0">
                <a:solidFill>
                  <a:prstClr val="black"/>
                </a:solidFill>
                <a:latin typeface="Constantia"/>
              </a:rPr>
              <a:t>ОУУН (</a:t>
            </a:r>
            <a:r>
              <a:rPr lang="ru-RU" sz="1400" dirty="0" err="1" smtClean="0">
                <a:solidFill>
                  <a:prstClr val="black"/>
                </a:solidFill>
                <a:latin typeface="Constantia"/>
              </a:rPr>
              <a:t>рефлексивные,исследовательс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-кие</a:t>
            </a:r>
            <a:r>
              <a:rPr lang="ru-RU" sz="1400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onstantia"/>
              </a:rPr>
              <a:t>самооценочные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)</a:t>
            </a:r>
            <a:endParaRPr lang="ru-RU" sz="1400" dirty="0">
              <a:solidFill>
                <a:prstClr val="black"/>
              </a:solidFill>
              <a:latin typeface="Constantia"/>
            </a:endParaRPr>
          </a:p>
          <a:p>
            <a:pPr marL="0" lvl="0" indent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 умения, сопряженные с опытом   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применения </a:t>
            </a:r>
            <a:r>
              <a:rPr lang="ru-RU" sz="1400" dirty="0">
                <a:solidFill>
                  <a:prstClr val="black"/>
                </a:solidFill>
                <a:latin typeface="Constantia"/>
              </a:rPr>
              <a:t>в практической 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деятельности</a:t>
            </a:r>
            <a:endParaRPr lang="ru-RU" sz="1400" dirty="0">
              <a:solidFill>
                <a:prstClr val="black"/>
              </a:solidFill>
              <a:latin typeface="Constantia"/>
            </a:endParaRPr>
          </a:p>
          <a:p>
            <a:pPr marL="0" lvl="0" indent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навыки работы с информацией;</a:t>
            </a:r>
          </a:p>
          <a:p>
            <a:pPr marL="0" lvl="0" indent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различные ключевые 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компетенции</a:t>
            </a:r>
            <a:endParaRPr lang="ru-RU" sz="1400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 rot="-60000">
            <a:off x="1136369" y="2276558"/>
            <a:ext cx="3048891" cy="3447692"/>
          </a:xfrm>
        </p:spPr>
        <p:txBody>
          <a:bodyPr>
            <a:normAutofit/>
          </a:bodyPr>
          <a:lstStyle/>
          <a:p>
            <a:pPr lvl="0" algn="l">
              <a:buClr>
                <a:srgbClr val="AA2B1E"/>
              </a:buClr>
            </a:pPr>
            <a:r>
              <a:rPr lang="ru-RU" dirty="0" smtClean="0">
                <a:solidFill>
                  <a:prstClr val="black"/>
                </a:solidFill>
                <a:latin typeface="Constantia"/>
              </a:rPr>
              <a:t>…и  вовлечение учеников в  исследовательскую  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проектную деятельность 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-  один из путей повышения мотивации учащихся, заинтересованности предметом. </a:t>
            </a:r>
            <a:r>
              <a:rPr lang="ru-RU" b="1" u="sng" dirty="0">
                <a:solidFill>
                  <a:prstClr val="black"/>
                </a:solidFill>
                <a:latin typeface="Constantia"/>
              </a:rPr>
              <a:t>Это один из способов  дать ученику возможность реализовать </a:t>
            </a:r>
            <a:r>
              <a:rPr lang="ru-RU" b="1" u="sng" dirty="0" smtClean="0">
                <a:solidFill>
                  <a:prstClr val="black"/>
                </a:solidFill>
                <a:latin typeface="Constantia"/>
              </a:rPr>
              <a:t>себя, делать то, что ему интересно!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91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" y="-387424"/>
            <a:ext cx="9036496" cy="120248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…это ориентация на будущую  профессию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выбор ВУЗа!!!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928034"/>
              </p:ext>
            </p:extLst>
          </p:nvPr>
        </p:nvGraphicFramePr>
        <p:xfrm>
          <a:off x="395536" y="371478"/>
          <a:ext cx="8424937" cy="62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585"/>
                <a:gridCol w="2349883"/>
                <a:gridCol w="1531052"/>
                <a:gridCol w="2059430"/>
                <a:gridCol w="1684987"/>
              </a:tblGrid>
              <a:tr h="4840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№ п/п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ФИ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ВУЗ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Факультет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Фото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7745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1.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Бельский А.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МГИМО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юридический</a:t>
                      </a:r>
                    </a:p>
                    <a:p>
                      <a:r>
                        <a:rPr lang="ru-RU" sz="1400" dirty="0" smtClean="0">
                          <a:latin typeface="+mj-lt"/>
                        </a:rPr>
                        <a:t> 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0004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2.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Захарова Н.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МГОСГИ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иностранных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 языков</a:t>
                      </a: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0004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3.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Белова А.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РУДН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международный менеджмент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0004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4.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Кошелева И.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РГСУ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лингвистика</a:t>
                      </a: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1739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5.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Карпова О.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МГПУ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филологический  с </a:t>
                      </a:r>
                      <a:r>
                        <a:rPr lang="ru-RU" sz="1400" dirty="0" smtClean="0">
                          <a:latin typeface="+mj-lt"/>
                        </a:rPr>
                        <a:t>дополнительной специальностью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 английский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язык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745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6.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Иванова И.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МГИИЯ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иностранных  языков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Admin\Desktop\О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18" y="4725144"/>
            <a:ext cx="576064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Ант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57" y="968412"/>
            <a:ext cx="5429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Наташ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97" y="1772899"/>
            <a:ext cx="601787" cy="7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Ир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95" y="5713784"/>
            <a:ext cx="576064" cy="8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esktop\Наст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88" y="2780928"/>
            <a:ext cx="576065" cy="7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esktop\Ин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12" y="3789040"/>
            <a:ext cx="6017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088392" y="763696"/>
            <a:ext cx="3064827" cy="1657188"/>
          </a:xfrm>
        </p:spPr>
        <p:txBody>
          <a:bodyPr>
            <a:normAutofit/>
          </a:bodyPr>
          <a:lstStyle/>
          <a:p>
            <a:r>
              <a:rPr lang="ru-RU" sz="1400" b="1" u="sng" dirty="0" smtClean="0">
                <a:solidFill>
                  <a:schemeClr val="accent5"/>
                </a:solidFill>
              </a:rPr>
              <a:t> Применение технологии проектной и исследовательской деятельности  </a:t>
            </a:r>
            <a:r>
              <a:rPr lang="ru-RU" sz="1400" dirty="0" smtClean="0"/>
              <a:t>осуществлялось в целях  дифференцированного и индивидуального подхода  в обучении.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60000">
            <a:off x="4831538" y="763301"/>
            <a:ext cx="3020792" cy="5012970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1600" b="1" u="sng" dirty="0" smtClean="0">
                <a:solidFill>
                  <a:schemeClr val="accent5"/>
                </a:solidFill>
                <a:latin typeface="Constantia"/>
              </a:rPr>
              <a:t>Логическое завершение </a:t>
            </a:r>
          </a:p>
          <a:p>
            <a:pPr lvl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600" dirty="0">
                <a:latin typeface="Constantia"/>
              </a:rPr>
              <a:t>о</a:t>
            </a:r>
            <a:r>
              <a:rPr lang="ru-RU" sz="1600" dirty="0" smtClean="0">
                <a:latin typeface="Constantia"/>
              </a:rPr>
              <a:t>ткрытые уроки в форме презентации проектов с демонстрацией получившихся продуктов</a:t>
            </a:r>
          </a:p>
          <a:p>
            <a:pPr lvl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600" dirty="0">
                <a:latin typeface="Constantia"/>
              </a:rPr>
              <a:t>ш</a:t>
            </a:r>
            <a:r>
              <a:rPr lang="ru-RU" sz="1600" dirty="0" smtClean="0">
                <a:latin typeface="Constantia"/>
              </a:rPr>
              <a:t>кольные и районные конференции исследовательских работ</a:t>
            </a:r>
          </a:p>
          <a:p>
            <a:pPr lvl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600" dirty="0">
                <a:latin typeface="Constantia"/>
              </a:rPr>
              <a:t>р</a:t>
            </a:r>
            <a:r>
              <a:rPr lang="ru-RU" sz="1600" dirty="0" smtClean="0">
                <a:latin typeface="Constantia"/>
              </a:rPr>
              <a:t>айонный конкурс презентаций</a:t>
            </a:r>
          </a:p>
          <a:p>
            <a:pPr lvl="0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600" dirty="0">
                <a:latin typeface="Constantia"/>
              </a:rPr>
              <a:t>п</a:t>
            </a:r>
            <a:r>
              <a:rPr lang="ru-RU" sz="1600" dirty="0" smtClean="0">
                <a:latin typeface="Constantia"/>
              </a:rPr>
              <a:t>оездки по стране изучаемого языка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ru-RU" sz="1600" dirty="0" smtClean="0">
                <a:latin typeface="Constantia"/>
              </a:rPr>
              <a:t/>
            </a:r>
            <a:br>
              <a:rPr lang="ru-RU" sz="1600" dirty="0" smtClean="0">
                <a:latin typeface="Constantia"/>
              </a:rPr>
            </a:br>
            <a:endParaRPr lang="ru-RU" sz="1600" dirty="0">
              <a:latin typeface="Constantia"/>
            </a:endParaRPr>
          </a:p>
          <a:p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41476" y="2708495"/>
            <a:ext cx="3048891" cy="3169127"/>
          </a:xfrm>
        </p:spPr>
        <p:txBody>
          <a:bodyPr>
            <a:noAutofit/>
          </a:bodyPr>
          <a:lstStyle/>
          <a:p>
            <a:pPr lvl="0">
              <a:buClr>
                <a:srgbClr val="AA2B1E"/>
              </a:buClr>
            </a:pPr>
            <a:r>
              <a:rPr lang="ru-RU" sz="1400" b="1" u="sng" dirty="0">
                <a:solidFill>
                  <a:srgbClr val="EB5605"/>
                </a:solidFill>
                <a:latin typeface="Constantia"/>
              </a:rPr>
              <a:t>Теоретическая интерпретация  опыта</a:t>
            </a:r>
          </a:p>
          <a:p>
            <a:pPr lvl="0" algn="l">
              <a:buClr>
                <a:srgbClr val="AA2B1E"/>
              </a:buClr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Накопление опыта происходило в ходе преподавания английского языка в 7,8,9,10,11 классах на протяжении двух </a:t>
            </a:r>
            <a:r>
              <a:rPr lang="ru-RU" sz="1400" dirty="0" err="1">
                <a:solidFill>
                  <a:prstClr val="black"/>
                </a:solidFill>
                <a:latin typeface="Constantia"/>
              </a:rPr>
              <a:t>межаттестационных</a:t>
            </a:r>
            <a:r>
              <a:rPr lang="ru-RU" sz="1400" dirty="0">
                <a:solidFill>
                  <a:prstClr val="black"/>
                </a:solidFill>
                <a:latin typeface="Constantia"/>
              </a:rPr>
              <a:t> периодов  в рамках  </a:t>
            </a:r>
            <a:r>
              <a:rPr lang="ru-RU" sz="1400" dirty="0" err="1">
                <a:solidFill>
                  <a:prstClr val="black"/>
                </a:solidFill>
                <a:latin typeface="Constantia"/>
              </a:rPr>
              <a:t>урочно</a:t>
            </a:r>
            <a:r>
              <a:rPr lang="ru-RU" sz="1400" dirty="0">
                <a:solidFill>
                  <a:prstClr val="black"/>
                </a:solidFill>
                <a:latin typeface="Constantia"/>
              </a:rPr>
              <a:t> -внеурочной деятельности: использование</a:t>
            </a:r>
          </a:p>
          <a:p>
            <a:pPr marL="274320" lvl="0" indent="-274320" algn="l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лингвострановедческого подхода</a:t>
            </a:r>
          </a:p>
          <a:p>
            <a:pPr marL="274320" lvl="0" indent="-274320" algn="l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проектной деятельности</a:t>
            </a:r>
          </a:p>
          <a:p>
            <a:pPr marL="274320" lvl="0" indent="-274320" algn="l">
              <a:buClr>
                <a:srgbClr val="AA2B1E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исследовательской  деятельности.</a:t>
            </a:r>
          </a:p>
          <a:p>
            <a:pPr algn="l"/>
            <a:endParaRPr lang="ru-RU" sz="1400" dirty="0" smtClean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01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9032" y="1124932"/>
            <a:ext cx="3064827" cy="1007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Практико-прикладная интерпретация опыта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+mj-lt"/>
              </a:rPr>
              <a:t>Опираясь на свой опыт, </a:t>
            </a:r>
            <a:r>
              <a:rPr lang="ru-RU" sz="1400" b="1" dirty="0" smtClean="0">
                <a:latin typeface="+mj-lt"/>
              </a:rPr>
              <a:t>выделила основные принципы проектной работы: 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1.</a:t>
            </a:r>
            <a:r>
              <a:rPr lang="ru-RU" sz="1400" b="1" dirty="0" smtClean="0">
                <a:latin typeface="+mj-lt"/>
              </a:rPr>
              <a:t>Вариативност</a:t>
            </a:r>
            <a:r>
              <a:rPr lang="ru-RU" sz="1400" dirty="0" smtClean="0">
                <a:latin typeface="+mj-lt"/>
              </a:rPr>
              <a:t>ь-предполагает индивидуальную, парную или групповую работу.</a:t>
            </a:r>
          </a:p>
          <a:p>
            <a:pPr marL="0" indent="0">
              <a:buNone/>
            </a:pPr>
            <a:r>
              <a:rPr lang="ru-RU" sz="1400" b="1" dirty="0" smtClean="0">
                <a:latin typeface="+mj-lt"/>
              </a:rPr>
              <a:t>2.Решение проблем- </a:t>
            </a:r>
            <a:r>
              <a:rPr lang="ru-RU" sz="1400" dirty="0" smtClean="0">
                <a:latin typeface="+mj-lt"/>
              </a:rPr>
              <a:t>они заставляют детей думать, а думая, они учатся.</a:t>
            </a:r>
          </a:p>
          <a:p>
            <a:pPr marL="0" indent="0">
              <a:buNone/>
            </a:pPr>
            <a:r>
              <a:rPr lang="ru-RU" sz="1400" b="1" dirty="0" smtClean="0">
                <a:latin typeface="+mj-lt"/>
              </a:rPr>
              <a:t>3.Учение с увлечением </a:t>
            </a:r>
            <a:r>
              <a:rPr lang="ru-RU" sz="1400" dirty="0" smtClean="0">
                <a:latin typeface="+mj-lt"/>
              </a:rPr>
              <a:t>– учащиеся усваивают больше, если им нравится процесс обучения.</a:t>
            </a:r>
          </a:p>
          <a:p>
            <a:pPr marL="0" indent="0">
              <a:buNone/>
            </a:pPr>
            <a:r>
              <a:rPr lang="ru-RU" sz="1400" b="1" dirty="0" smtClean="0">
                <a:latin typeface="+mj-lt"/>
              </a:rPr>
              <a:t>4.Личностный фактор – </a:t>
            </a:r>
            <a:r>
              <a:rPr lang="ru-RU" sz="1400" dirty="0" smtClean="0">
                <a:latin typeface="+mj-lt"/>
              </a:rPr>
              <a:t>посредством проектной работы учащимся предоставляется много возможностей думать и говорить о себе, излагать свои мысли, систематизировать информацию по выбранной проблеме.</a:t>
            </a:r>
            <a:endParaRPr lang="ru-RU" sz="14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7647" y="2423054"/>
            <a:ext cx="3048891" cy="3301185"/>
          </a:xfrm>
        </p:spPr>
        <p:txBody>
          <a:bodyPr/>
          <a:lstStyle/>
          <a:p>
            <a:pPr algn="l"/>
            <a:r>
              <a:rPr lang="ru-RU" b="1" dirty="0" smtClean="0">
                <a:latin typeface="+mj-lt"/>
              </a:rPr>
              <a:t>Проект… для учащихся - </a:t>
            </a:r>
            <a:r>
              <a:rPr lang="ru-RU" dirty="0" smtClean="0">
                <a:latin typeface="+mj-lt"/>
              </a:rPr>
              <a:t>это возможность выразить свои собственные идеи в творчески продуманной форме: </a:t>
            </a:r>
            <a:r>
              <a:rPr lang="ru-RU" b="1" dirty="0" smtClean="0">
                <a:latin typeface="+mj-lt"/>
              </a:rPr>
              <a:t>изготовление постеров, коллажей, проведение исследований с последующим оформлением в виде презентации, разработка маршрутов посещения различных мест…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71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>
                <a:solidFill>
                  <a:schemeClr val="accent5"/>
                </a:solidFill>
              </a:rPr>
              <a:t>Исследование и проект:  </a:t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r>
              <a:rPr lang="ru-RU" sz="2800" b="1" dirty="0" smtClean="0">
                <a:solidFill>
                  <a:schemeClr val="accent5"/>
                </a:solidFill>
              </a:rPr>
              <a:t>в чем разница?  </a:t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r>
              <a:rPr lang="ru-RU" sz="2800" b="1" i="1" dirty="0" smtClean="0">
                <a:solidFill>
                  <a:schemeClr val="accent5"/>
                </a:solidFill>
              </a:rPr>
              <a:t>Целевые установки…</a:t>
            </a:r>
            <a:endParaRPr lang="ru-RU" sz="2800" b="1" i="1" dirty="0">
              <a:solidFill>
                <a:schemeClr val="accent5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57869" y="1916832"/>
            <a:ext cx="2939521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Проект…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10669" y="1988841"/>
            <a:ext cx="2944368" cy="50405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Исследование…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98448" y="2564904"/>
            <a:ext cx="3227832" cy="315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…</a:t>
            </a:r>
            <a:r>
              <a:rPr lang="ru-RU" sz="1800" dirty="0" smtClean="0">
                <a:latin typeface="+mj-lt"/>
              </a:rPr>
              <a:t>работа, направленная </a:t>
            </a:r>
            <a:r>
              <a:rPr lang="ru-RU" sz="1800" u="sng" dirty="0" smtClean="0">
                <a:latin typeface="+mj-lt"/>
              </a:rPr>
              <a:t>на  достижение  заранее запланированного результата. </a:t>
            </a:r>
            <a:r>
              <a:rPr lang="ru-RU" sz="1800" dirty="0" smtClean="0">
                <a:latin typeface="+mj-lt"/>
              </a:rPr>
              <a:t>Критерий оценки эффективности проектирования - </a:t>
            </a:r>
            <a:r>
              <a:rPr lang="ru-RU" sz="1800" u="sng" dirty="0" smtClean="0">
                <a:latin typeface="+mj-lt"/>
              </a:rPr>
              <a:t>практическая значимость.</a:t>
            </a:r>
            <a:endParaRPr lang="ru-RU" sz="1800" u="sng" dirty="0"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5151" y="2564904"/>
            <a:ext cx="3227832" cy="315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+mj-lt"/>
              </a:rPr>
              <a:t>…</a:t>
            </a:r>
            <a:r>
              <a:rPr lang="ru-RU" sz="1600" dirty="0" smtClean="0">
                <a:latin typeface="+mj-lt"/>
              </a:rPr>
              <a:t>это </a:t>
            </a:r>
            <a:r>
              <a:rPr lang="ru-RU" sz="1600" u="sng" dirty="0" smtClean="0">
                <a:latin typeface="+mj-lt"/>
              </a:rPr>
              <a:t>деятельность, направленная на получение новых знаний о существующем явлении или объекте. </a:t>
            </a:r>
          </a:p>
          <a:p>
            <a:pPr marL="0" indent="0">
              <a:buNone/>
            </a:pPr>
            <a:r>
              <a:rPr lang="ru-RU" sz="1600" u="sng" dirty="0" smtClean="0">
                <a:latin typeface="+mj-lt"/>
              </a:rPr>
              <a:t>Результат исследования заранее неизвестен.</a:t>
            </a:r>
            <a:r>
              <a:rPr lang="ru-RU" sz="1600" dirty="0" smtClean="0">
                <a:latin typeface="+mj-lt"/>
              </a:rPr>
              <a:t> Поэтому </a:t>
            </a:r>
            <a:r>
              <a:rPr lang="ru-RU" sz="1600" u="sng" dirty="0" smtClean="0">
                <a:latin typeface="+mj-lt"/>
              </a:rPr>
              <a:t>практическая значимость полученных знаний, отчужденная от личности самого учащегося, не имеет определяющего значения.</a:t>
            </a:r>
            <a:endParaRPr lang="ru-RU" sz="16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EB5605"/>
                </a:solidFill>
              </a:rPr>
              <a:t>Исследование и проект:  </a:t>
            </a:r>
            <a:br>
              <a:rPr lang="ru-RU" sz="2800" b="1" dirty="0">
                <a:solidFill>
                  <a:srgbClr val="EB5605"/>
                </a:solidFill>
              </a:rPr>
            </a:br>
            <a:r>
              <a:rPr lang="ru-RU" sz="2800" b="1" dirty="0">
                <a:solidFill>
                  <a:srgbClr val="EB5605"/>
                </a:solidFill>
              </a:rPr>
              <a:t>в </a:t>
            </a:r>
            <a:r>
              <a:rPr lang="ru-RU" sz="2800" b="1" dirty="0" smtClean="0">
                <a:solidFill>
                  <a:srgbClr val="EB5605"/>
                </a:solidFill>
              </a:rPr>
              <a:t>чем взаимосвязь?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+mj-lt"/>
              </a:rPr>
              <a:t>Ни одна </a:t>
            </a:r>
            <a:r>
              <a:rPr lang="ru-RU" sz="1800" b="1" u="sng" dirty="0" smtClean="0">
                <a:latin typeface="+mj-lt"/>
              </a:rPr>
              <a:t>исследовательская задача не может быть до конца решена без применения технологии проектирования </a:t>
            </a:r>
            <a:r>
              <a:rPr lang="ru-RU" sz="1800" dirty="0" smtClean="0">
                <a:latin typeface="+mj-lt"/>
              </a:rPr>
              <a:t>последовательного движения к поставленной цели…</a:t>
            </a:r>
            <a:endParaRPr lang="ru-RU" sz="1800" dirty="0"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endParaRPr lang="ru-RU" sz="1800" dirty="0">
              <a:latin typeface="+mj-lt"/>
            </a:endParaRPr>
          </a:p>
          <a:p>
            <a:pPr marL="0" indent="0">
              <a:buNone/>
            </a:pP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endParaRPr lang="ru-RU" sz="1800" dirty="0"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...а </a:t>
            </a:r>
            <a:r>
              <a:rPr lang="ru-RU" sz="1800" b="1" u="sng" dirty="0" smtClean="0">
                <a:latin typeface="+mj-lt"/>
              </a:rPr>
              <a:t>исследовательскую работу часто называют исследовательским проектом.</a:t>
            </a:r>
            <a:r>
              <a:rPr lang="ru-RU" sz="1800" dirty="0" smtClean="0">
                <a:latin typeface="+mj-lt"/>
              </a:rPr>
              <a:t>  Адекватное проектирование невозможно без исследовательских процедур.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2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Выполненные проекты</a:t>
            </a:r>
            <a:endParaRPr lang="ru-RU" sz="32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659907"/>
              </p:ext>
            </p:extLst>
          </p:nvPr>
        </p:nvGraphicFramePr>
        <p:xfrm>
          <a:off x="1463675" y="1628801"/>
          <a:ext cx="619601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37"/>
                <a:gridCol w="4176464"/>
                <a:gridCol w="792088"/>
                <a:gridCol w="711423"/>
              </a:tblGrid>
              <a:tr h="28803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№</a:t>
                      </a:r>
                    </a:p>
                    <a:p>
                      <a:r>
                        <a:rPr lang="ru-RU" sz="1600" b="0" dirty="0" smtClean="0">
                          <a:latin typeface="+mj-lt"/>
                        </a:rPr>
                        <a:t>п/п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j-lt"/>
                        </a:rPr>
                        <a:t>Наименование проекта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Класс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Год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j-lt"/>
                        </a:rPr>
                        <a:t>Краткосрочный </a:t>
                      </a:r>
                      <a:r>
                        <a:rPr lang="ru-RU" sz="1400" b="0" dirty="0" err="1" smtClean="0">
                          <a:latin typeface="+mj-lt"/>
                        </a:rPr>
                        <a:t>межпредметный</a:t>
                      </a:r>
                      <a:r>
                        <a:rPr lang="ru-RU" sz="1400" b="0" dirty="0" smtClean="0">
                          <a:latin typeface="+mj-lt"/>
                        </a:rPr>
                        <a:t>  практико-ориентированный творческий проект «Создание мультимедийного сюжета «</a:t>
                      </a:r>
                      <a:r>
                        <a:rPr lang="en-US" sz="1400" b="0" dirty="0" smtClean="0">
                          <a:latin typeface="+mj-lt"/>
                        </a:rPr>
                        <a:t>The</a:t>
                      </a:r>
                      <a:r>
                        <a:rPr lang="en-US" sz="1400" b="0" baseline="0" dirty="0" smtClean="0">
                          <a:latin typeface="+mj-lt"/>
                        </a:rPr>
                        <a:t> Farmer</a:t>
                      </a:r>
                      <a:r>
                        <a:rPr lang="ru-RU" sz="1400" b="0" dirty="0" smtClean="0">
                          <a:latin typeface="+mj-lt"/>
                        </a:rPr>
                        <a:t>»</a:t>
                      </a:r>
                      <a:r>
                        <a:rPr lang="en-US" sz="1400" b="0" dirty="0" smtClean="0">
                          <a:latin typeface="+mj-lt"/>
                        </a:rPr>
                        <a:t>.</a:t>
                      </a:r>
                      <a:r>
                        <a:rPr lang="en-US" sz="1400" b="0" baseline="0" dirty="0" smtClean="0">
                          <a:latin typeface="+mj-lt"/>
                        </a:rPr>
                        <a:t> </a:t>
                      </a:r>
                      <a:r>
                        <a:rPr lang="ru-RU" sz="1400" b="0" baseline="0" dirty="0" smtClean="0">
                          <a:latin typeface="+mj-lt"/>
                        </a:rPr>
                        <a:t>Работа в </a:t>
                      </a:r>
                      <a:r>
                        <a:rPr lang="ru-RU" sz="1400" b="0" baseline="0" dirty="0" err="1" smtClean="0">
                          <a:latin typeface="+mj-lt"/>
                        </a:rPr>
                        <a:t>Логомирах</a:t>
                      </a:r>
                      <a:r>
                        <a:rPr lang="ru-RU" sz="1400" b="0" baseline="0" dirty="0" smtClean="0">
                          <a:latin typeface="+mj-lt"/>
                        </a:rPr>
                        <a:t>»; английский язык/информатика </a:t>
                      </a:r>
                      <a:r>
                        <a:rPr lang="ru-RU" sz="1400" b="0" dirty="0" smtClean="0">
                          <a:latin typeface="+mj-lt"/>
                        </a:rPr>
                        <a:t> 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7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2008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2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j-lt"/>
                        </a:rPr>
                        <a:t>Творческий мини-проект «</a:t>
                      </a:r>
                      <a:r>
                        <a:rPr lang="en-US" sz="1400" b="0" dirty="0" smtClean="0">
                          <a:latin typeface="+mj-lt"/>
                        </a:rPr>
                        <a:t>How can you </a:t>
                      </a:r>
                      <a:r>
                        <a:rPr lang="en-US" sz="1400" b="0" baseline="0" dirty="0" smtClean="0">
                          <a:latin typeface="+mj-lt"/>
                        </a:rPr>
                        <a:t> help the environment</a:t>
                      </a:r>
                      <a:r>
                        <a:rPr lang="ru-RU" sz="1400" b="0" baseline="0" dirty="0" smtClean="0">
                          <a:latin typeface="+mj-lt"/>
                        </a:rPr>
                        <a:t>?</a:t>
                      </a:r>
                      <a:r>
                        <a:rPr lang="ru-RU" sz="1400" b="0" dirty="0" smtClean="0">
                          <a:latin typeface="+mj-lt"/>
                        </a:rPr>
                        <a:t>»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7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2007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3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j-lt"/>
                        </a:rPr>
                        <a:t>Творческий</a:t>
                      </a:r>
                      <a:r>
                        <a:rPr lang="ru-RU" sz="1400" b="0" baseline="0" dirty="0" smtClean="0">
                          <a:latin typeface="+mj-lt"/>
                        </a:rPr>
                        <a:t> </a:t>
                      </a:r>
                      <a:r>
                        <a:rPr lang="ru-RU" sz="1400" b="0" baseline="0" dirty="0" err="1" smtClean="0">
                          <a:latin typeface="+mj-lt"/>
                        </a:rPr>
                        <a:t>межпредметный</a:t>
                      </a:r>
                      <a:r>
                        <a:rPr lang="ru-RU" sz="1400" b="0" baseline="0" dirty="0" smtClean="0">
                          <a:latin typeface="+mj-lt"/>
                        </a:rPr>
                        <a:t> среднесрочный проект </a:t>
                      </a:r>
                      <a:r>
                        <a:rPr lang="en-US" sz="1400" b="0" baseline="0" dirty="0" smtClean="0">
                          <a:latin typeface="+mj-lt"/>
                        </a:rPr>
                        <a:t> </a:t>
                      </a:r>
                      <a:r>
                        <a:rPr lang="ru-RU" sz="1400" b="0" baseline="0" dirty="0" smtClean="0">
                          <a:latin typeface="+mj-lt"/>
                        </a:rPr>
                        <a:t>«</a:t>
                      </a:r>
                      <a:r>
                        <a:rPr lang="en-US" sz="1400" b="0" baseline="0" dirty="0" smtClean="0">
                          <a:latin typeface="+mj-lt"/>
                        </a:rPr>
                        <a:t>English is the Latin of the 21-st Century</a:t>
                      </a:r>
                      <a:r>
                        <a:rPr lang="ru-RU" sz="1400" b="0" baseline="0" dirty="0" smtClean="0">
                          <a:latin typeface="+mj-lt"/>
                        </a:rPr>
                        <a:t>»; англ./русск./инф 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8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2009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4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j-lt"/>
                        </a:rPr>
                        <a:t>Творческий информационный среднесрочный проект </a:t>
                      </a:r>
                      <a:r>
                        <a:rPr lang="en-US" sz="1400" b="0" dirty="0" smtClean="0">
                          <a:latin typeface="+mj-lt"/>
                        </a:rPr>
                        <a:t> </a:t>
                      </a:r>
                      <a:r>
                        <a:rPr lang="ru-RU" sz="1400" b="0" dirty="0" smtClean="0">
                          <a:latin typeface="+mj-lt"/>
                        </a:rPr>
                        <a:t>«</a:t>
                      </a:r>
                      <a:r>
                        <a:rPr lang="en-US" sz="1400" b="0" dirty="0" smtClean="0">
                          <a:latin typeface="+mj-lt"/>
                        </a:rPr>
                        <a:t>The World of Opportunities</a:t>
                      </a:r>
                      <a:r>
                        <a:rPr lang="ru-RU" sz="1400" b="0" dirty="0" smtClean="0">
                          <a:latin typeface="+mj-lt"/>
                        </a:rPr>
                        <a:t>»;</a:t>
                      </a:r>
                      <a:r>
                        <a:rPr lang="en-US" sz="1400" b="0" dirty="0" smtClean="0">
                          <a:latin typeface="+mj-lt"/>
                        </a:rPr>
                        <a:t> </a:t>
                      </a:r>
                      <a:r>
                        <a:rPr lang="ru-RU" sz="1400" b="0" dirty="0" smtClean="0">
                          <a:latin typeface="+mj-lt"/>
                        </a:rPr>
                        <a:t> англ./</a:t>
                      </a:r>
                      <a:r>
                        <a:rPr lang="ru-RU" sz="1400" b="0" dirty="0" err="1" smtClean="0">
                          <a:latin typeface="+mj-lt"/>
                        </a:rPr>
                        <a:t>информ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11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2012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5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j-lt"/>
                        </a:rPr>
                        <a:t>Творческий индивидуальный проект  «</a:t>
                      </a:r>
                      <a:r>
                        <a:rPr lang="en-US" sz="1400" b="0" dirty="0" smtClean="0">
                          <a:latin typeface="+mj-lt"/>
                        </a:rPr>
                        <a:t>Rosslyn Chapel. The Stone Garden</a:t>
                      </a:r>
                      <a:r>
                        <a:rPr lang="ru-RU" sz="1400" b="0" dirty="0" smtClean="0">
                          <a:latin typeface="+mj-lt"/>
                        </a:rPr>
                        <a:t>»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8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2014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</a:rPr>
                        <a:t>6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j-lt"/>
                        </a:rPr>
                        <a:t>Творческий информационный проект «</a:t>
                      </a:r>
                      <a:r>
                        <a:rPr lang="en-US" sz="1400" b="0" dirty="0" smtClean="0">
                          <a:latin typeface="+mj-lt"/>
                        </a:rPr>
                        <a:t>Scotland.</a:t>
                      </a:r>
                      <a:r>
                        <a:rPr lang="en-US" sz="1400" b="0" baseline="0" dirty="0" smtClean="0">
                          <a:latin typeface="+mj-lt"/>
                        </a:rPr>
                        <a:t> Edinburgh. </a:t>
                      </a:r>
                      <a:r>
                        <a:rPr lang="en-US" sz="1400" b="0" baseline="0" smtClean="0">
                          <a:latin typeface="+mj-lt"/>
                        </a:rPr>
                        <a:t>The Places </a:t>
                      </a:r>
                      <a:r>
                        <a:rPr lang="en-US" sz="1400" b="0" baseline="0" dirty="0" smtClean="0">
                          <a:latin typeface="+mj-lt"/>
                        </a:rPr>
                        <a:t>of Interest</a:t>
                      </a:r>
                      <a:r>
                        <a:rPr lang="ru-RU" sz="1400" b="0" dirty="0" smtClean="0">
                          <a:latin typeface="+mj-lt"/>
                        </a:rPr>
                        <a:t>»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8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2014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6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Выполненные исследовательские работы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44424"/>
              </p:ext>
            </p:extLst>
          </p:nvPr>
        </p:nvGraphicFramePr>
        <p:xfrm>
          <a:off x="1403648" y="1700809"/>
          <a:ext cx="6196012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37"/>
                <a:gridCol w="4176464"/>
                <a:gridCol w="792088"/>
                <a:gridCol w="711423"/>
              </a:tblGrid>
              <a:tr h="6346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№ п/п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Наименование работы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Класс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Год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4064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+mj-lt"/>
                        </a:rPr>
                        <a:t>«</a:t>
                      </a:r>
                      <a:r>
                        <a:rPr lang="en-US" sz="1600" b="0" dirty="0" smtClean="0">
                          <a:latin typeface="+mj-lt"/>
                        </a:rPr>
                        <a:t>Traditions  and Customs in Great  Britain</a:t>
                      </a:r>
                      <a:r>
                        <a:rPr lang="ru-RU" sz="1600" b="0" dirty="0" smtClean="0">
                          <a:latin typeface="+mj-lt"/>
                        </a:rPr>
                        <a:t>»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11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2005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6346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2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+mj-lt"/>
                        </a:rPr>
                        <a:t>«Англия</a:t>
                      </a:r>
                      <a:r>
                        <a:rPr lang="ru-RU" sz="1600" b="0" baseline="0" dirty="0" smtClean="0">
                          <a:latin typeface="+mj-lt"/>
                        </a:rPr>
                        <a:t> и Россия: национальный характер, национальные традиции</a:t>
                      </a:r>
                      <a:r>
                        <a:rPr lang="ru-RU" sz="1600" b="0" dirty="0" smtClean="0">
                          <a:latin typeface="+mj-lt"/>
                        </a:rPr>
                        <a:t>»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7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2006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6346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3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+mj-lt"/>
                        </a:rPr>
                        <a:t>«Сленг. Современный разговорный английский язык»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8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2007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4064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4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+mj-lt"/>
                        </a:rPr>
                        <a:t>«Английский</a:t>
                      </a:r>
                      <a:r>
                        <a:rPr lang="ru-RU" sz="1600" b="0" baseline="0" dirty="0" smtClean="0">
                          <a:latin typeface="+mj-lt"/>
                        </a:rPr>
                        <a:t> язык за пределами Англии</a:t>
                      </a:r>
                      <a:r>
                        <a:rPr lang="ru-RU" sz="1600" b="0" dirty="0" smtClean="0">
                          <a:latin typeface="+mj-lt"/>
                        </a:rPr>
                        <a:t>»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7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2008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6346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5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+mj-lt"/>
                        </a:rPr>
                        <a:t>«Проблемы изучения второго иностранного</a:t>
                      </a:r>
                      <a:r>
                        <a:rPr lang="ru-RU" sz="1600" b="0" baseline="0" dirty="0" smtClean="0">
                          <a:latin typeface="+mj-lt"/>
                        </a:rPr>
                        <a:t> языка</a:t>
                      </a:r>
                      <a:r>
                        <a:rPr lang="ru-RU" sz="1600" b="0" dirty="0" smtClean="0">
                          <a:latin typeface="+mj-lt"/>
                        </a:rPr>
                        <a:t>»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11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2011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6346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6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+mj-lt"/>
                        </a:rPr>
                        <a:t>«</a:t>
                      </a:r>
                      <a:r>
                        <a:rPr lang="en-US" sz="1600" b="0" dirty="0" smtClean="0">
                          <a:latin typeface="+mj-lt"/>
                        </a:rPr>
                        <a:t>Political Structure of England and its Origin</a:t>
                      </a:r>
                      <a:r>
                        <a:rPr lang="ru-RU" sz="1600" b="0" dirty="0" smtClean="0">
                          <a:latin typeface="+mj-lt"/>
                        </a:rPr>
                        <a:t>»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8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2011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  <a:tr h="4064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7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+mj-lt"/>
                        </a:rPr>
                        <a:t>«</a:t>
                      </a:r>
                      <a:r>
                        <a:rPr lang="en-US" sz="1600" b="0" dirty="0" smtClean="0">
                          <a:latin typeface="+mj-lt"/>
                        </a:rPr>
                        <a:t>The</a:t>
                      </a:r>
                      <a:r>
                        <a:rPr lang="en-US" sz="1600" b="0" baseline="0" dirty="0" smtClean="0">
                          <a:latin typeface="+mj-lt"/>
                        </a:rPr>
                        <a:t> History of  Anglican Church</a:t>
                      </a:r>
                      <a:r>
                        <a:rPr lang="ru-RU" sz="1600" b="0" dirty="0" smtClean="0">
                          <a:latin typeface="+mj-lt"/>
                        </a:rPr>
                        <a:t>»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11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2012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Место проектов в учебном плане.</a:t>
            </a:r>
            <a:br>
              <a:rPr lang="ru-RU" sz="2400" dirty="0" smtClean="0"/>
            </a:br>
            <a:r>
              <a:rPr lang="ru-RU" sz="2400" dirty="0" smtClean="0"/>
              <a:t>Описание и опыт проведения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</a:rPr>
              <a:t>В УМК  «</a:t>
            </a:r>
            <a:r>
              <a:rPr lang="en-US" sz="1600" dirty="0" smtClean="0">
                <a:latin typeface="+mj-lt"/>
              </a:rPr>
              <a:t>Happy English.ru</a:t>
            </a:r>
            <a:r>
              <a:rPr lang="ru-RU" sz="1600" dirty="0" smtClean="0">
                <a:latin typeface="+mj-lt"/>
              </a:rPr>
              <a:t>»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K.Kaufman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M.Kaufman</a:t>
            </a:r>
            <a:r>
              <a:rPr lang="en-US" sz="1600" dirty="0" smtClean="0">
                <a:latin typeface="+mj-lt"/>
              </a:rPr>
              <a:t>,</a:t>
            </a:r>
            <a:r>
              <a:rPr lang="ru-RU" sz="1600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«</a:t>
            </a:r>
            <a:r>
              <a:rPr lang="en-US" sz="1600" dirty="0" smtClean="0">
                <a:latin typeface="+mj-lt"/>
              </a:rPr>
              <a:t>Spotlight</a:t>
            </a:r>
            <a:r>
              <a:rPr lang="ru-RU" sz="1600" dirty="0" smtClean="0">
                <a:latin typeface="+mj-lt"/>
              </a:rPr>
              <a:t>»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V.Evans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J.Dooley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O.Podolyako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J.Vaulina</a:t>
            </a:r>
            <a:r>
              <a:rPr lang="ru-RU" sz="1600" dirty="0" smtClean="0">
                <a:latin typeface="+mj-lt"/>
              </a:rPr>
              <a:t>,</a:t>
            </a:r>
            <a:r>
              <a:rPr lang="en-US" sz="16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проекты включены в учебный процесс. Даны рекомендации по выполнению. В 11 классе  в учебнике «Счастливый английский. </a:t>
            </a:r>
            <a:r>
              <a:rPr lang="ru-RU" sz="1600" dirty="0" err="1" smtClean="0">
                <a:latin typeface="+mj-lt"/>
              </a:rPr>
              <a:t>ру</a:t>
            </a:r>
            <a:r>
              <a:rPr lang="ru-RU" sz="1600" b="1" u="sng" dirty="0" smtClean="0">
                <a:latin typeface="+mj-lt"/>
              </a:rPr>
              <a:t>», тема «</a:t>
            </a:r>
            <a:r>
              <a:rPr lang="en-US" sz="1600" b="1" u="sng" dirty="0" smtClean="0">
                <a:latin typeface="+mj-lt"/>
              </a:rPr>
              <a:t>Teachers open the  door, but you must enter  by  yourself</a:t>
            </a:r>
            <a:r>
              <a:rPr lang="ru-RU" sz="1600" b="1" u="sng" dirty="0" smtClean="0">
                <a:latin typeface="+mj-lt"/>
              </a:rPr>
              <a:t>»</a:t>
            </a:r>
            <a:r>
              <a:rPr lang="ru-RU" sz="1600" dirty="0" smtClean="0">
                <a:latin typeface="+mj-lt"/>
              </a:rPr>
              <a:t>/С</a:t>
            </a:r>
            <a:r>
              <a:rPr lang="en-US" sz="1600" dirty="0" err="1" smtClean="0">
                <a:latin typeface="+mj-lt"/>
              </a:rPr>
              <a:t>hinese</a:t>
            </a:r>
            <a:r>
              <a:rPr lang="en-US" sz="1600" dirty="0" smtClean="0">
                <a:latin typeface="+mj-lt"/>
              </a:rPr>
              <a:t>  proverb, epigraph to the unit</a:t>
            </a:r>
            <a:r>
              <a:rPr lang="ru-RU" sz="1600" dirty="0" smtClean="0">
                <a:latin typeface="+mj-lt"/>
              </a:rPr>
              <a:t>/, 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знакомясь с системой образования Великобритании и США, обсуждая проблемы выпускных экзаменов и выбора ВУЗа, предлагается выполнить проект </a:t>
            </a:r>
            <a:r>
              <a:rPr lang="ru-RU" sz="1600" b="1" u="sng" dirty="0" smtClean="0">
                <a:latin typeface="+mj-lt"/>
              </a:rPr>
              <a:t>«</a:t>
            </a:r>
            <a:r>
              <a:rPr lang="en-US" sz="1600" b="1" u="sng" dirty="0" smtClean="0">
                <a:latin typeface="+mj-lt"/>
              </a:rPr>
              <a:t>The World of Opportunities</a:t>
            </a:r>
            <a:r>
              <a:rPr lang="ru-RU" sz="1600" b="1" u="sng" dirty="0" smtClean="0">
                <a:latin typeface="+mj-lt"/>
              </a:rPr>
              <a:t>»</a:t>
            </a:r>
            <a:r>
              <a:rPr lang="en-US" sz="1600" b="1" u="sng" dirty="0">
                <a:latin typeface="+mj-lt"/>
              </a:rPr>
              <a:t>.</a:t>
            </a:r>
            <a:endParaRPr lang="ru-RU" sz="1600" b="1" u="sng" dirty="0">
              <a:latin typeface="+mj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154759" cy="2880320"/>
          </a:xfrm>
        </p:spPr>
      </p:pic>
    </p:spTree>
    <p:extLst>
      <p:ext uri="{BB962C8B-B14F-4D97-AF65-F5344CB8AC3E}">
        <p14:creationId xmlns:p14="http://schemas.microsoft.com/office/powerpoint/2010/main" val="3651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1312</TotalTime>
  <Words>1329</Words>
  <Application>Microsoft Office PowerPoint</Application>
  <PresentationFormat>Экран (4:3)</PresentationFormat>
  <Paragraphs>193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Кнопка</vt:lpstr>
      <vt:lpstr>Открытая</vt:lpstr>
      <vt:lpstr>2_Открытая</vt:lpstr>
      <vt:lpstr>Проектная и исследовательская работа  школьников</vt:lpstr>
      <vt:lpstr>«Для изучения языка гораздо важнее  свободная любознательность, чем грозная необходимость» Аврелий  Августин</vt:lpstr>
      <vt:lpstr> Применение технологии проектной и исследовательской деятельности  осуществлялось в целях  дифференцированного и индивидуального подхода  в обучении.</vt:lpstr>
      <vt:lpstr>Практико-прикладная интерпретация опыта</vt:lpstr>
      <vt:lpstr> Исследование и проект:   в чем разница?   Целевые установки…</vt:lpstr>
      <vt:lpstr>Исследование и проект:   в чем взаимосвязь?</vt:lpstr>
      <vt:lpstr>Выполненные проекты</vt:lpstr>
      <vt:lpstr>Выполненные исследовательские работы</vt:lpstr>
      <vt:lpstr>Место проектов в учебном плане. Описание и опыт проведения.</vt:lpstr>
      <vt:lpstr>Цель проекта: сбор информации и создание электронного справочника «The Reference Book  for the Applicants to the High School Establishments» </vt:lpstr>
      <vt:lpstr>Презентация проекта</vt:lpstr>
      <vt:lpstr>Творческий информационный проект «The World of Opportunities»</vt:lpstr>
      <vt:lpstr>Была запланирована и реализована серия уроков и внеурочная деятельность, продумана система коммуникативных упражнений, уроки по закреплению активной лексики и грамматики в рамках учебной темы. Осуществлялся промежуточный контроль,, выслушивались мнения и предложения  учеников в ходе выполнения проекта.</vt:lpstr>
      <vt:lpstr>Работа над проектом</vt:lpstr>
      <vt:lpstr>Индивидуальный исследовательский проект  «The Political Structure of  England  and its  Origin»</vt:lpstr>
      <vt:lpstr>        «Spotlight-8» Тема «Global issues»  Culture Corner-5  « Scottish Coos» «Spotlight-9» Модуль 1 Тема«Celebrations»/ «Hogmanay» </vt:lpstr>
      <vt:lpstr>Scotland.  Edinburgh.  Places of interest</vt:lpstr>
      <vt:lpstr>Презентация PowerPoint</vt:lpstr>
      <vt:lpstr>Лучше один раз увидеть, чем сто раз услышать… /образовательные поездки по стране  изучаемого языка /</vt:lpstr>
      <vt:lpstr>Westminster, London Eye,  British Museum,  Tower Bridge…</vt:lpstr>
      <vt:lpstr>Презентация PowerPoint</vt:lpstr>
      <vt:lpstr>Oxford, Christ Church</vt:lpstr>
      <vt:lpstr>Осуществление индивидуального подхода… </vt:lpstr>
      <vt:lpstr>…это ориентация на будущую  профессию и выбор ВУЗа!!!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114</cp:revision>
  <dcterms:created xsi:type="dcterms:W3CDTF">2015-01-05T12:48:54Z</dcterms:created>
  <dcterms:modified xsi:type="dcterms:W3CDTF">2015-01-15T18:24:13Z</dcterms:modified>
</cp:coreProperties>
</file>