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66" r:id="rId15"/>
    <p:sldId id="267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00"/>
    <a:srgbClr val="A40000"/>
    <a:srgbClr val="00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14FA4-D408-41D8-8488-9A7A9FFA1D34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5A66E-87BF-4D3F-A527-D61444C3C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8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66E-87BF-4D3F-A527-D61444C3C5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47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66E-87BF-4D3F-A527-D61444C3C59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6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66E-87BF-4D3F-A527-D61444C3C59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8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10777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800" b="1" cap="none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66552"/>
            <a:ext cx="6400800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>
              <a:buNone/>
              <a:defRPr b="1" cap="none" spc="50">
                <a:ln w="11430"/>
                <a:solidFill>
                  <a:srgbClr val="002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99BC-4097-43CC-9D13-75ABF74C2ACB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FF09C-691A-44BD-B587-E9F27112F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A58B-BAEE-4B7F-BE21-9465A7B97683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676DD-BE0C-4A55-99AD-14FB74E9F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A539-49EF-4014-A309-4AF50D555532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A7B1-9BA9-4F7C-9415-8DFE84A08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80D8-0BB4-4CA8-BB0D-334463E4E311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9724-80EA-4E7E-9041-4042C75E4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3FE8-71BE-491E-B4D6-06B65BC7565C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BBCD-3C52-4B0B-A9C5-122095A96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7" name="Picture 3" descr="C:\Users\Solaris\Downloads\UK.png"/>
          <p:cNvPicPr>
            <a:picLocks noChangeAspect="1" noChangeArrowheads="1"/>
          </p:cNvPicPr>
          <p:nvPr userDrawn="1"/>
        </p:nvPicPr>
        <p:blipFill>
          <a:blip r:embed="rId2" cstate="print"/>
          <a:srcRect b="7382"/>
          <a:stretch>
            <a:fillRect/>
          </a:stretch>
        </p:blipFill>
        <p:spPr bwMode="auto">
          <a:xfrm>
            <a:off x="0" y="5524299"/>
            <a:ext cx="1440000" cy="13337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 userDrawn="1"/>
        </p:nvSpPr>
        <p:spPr>
          <a:xfrm flipH="1"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3FE8-71BE-491E-B4D6-06B65BC7565C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BBCD-3C52-4B0B-A9C5-122095A96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6" name="Picture 2" descr="C:\Users\Solaris\Downloads\Rossiya-Russia.png"/>
          <p:cNvPicPr>
            <a:picLocks noChangeAspect="1" noChangeArrowheads="1"/>
          </p:cNvPicPr>
          <p:nvPr userDrawn="1"/>
        </p:nvPicPr>
        <p:blipFill>
          <a:blip r:embed="rId2" cstate="print"/>
          <a:srcRect b="7382"/>
          <a:stretch>
            <a:fillRect/>
          </a:stretch>
        </p:blipFill>
        <p:spPr bwMode="auto">
          <a:xfrm>
            <a:off x="0" y="5524299"/>
            <a:ext cx="1440000" cy="13337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5614-DBD8-4CAF-ABDD-876B54BF54C6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D905-1ACF-4156-A180-2BDE0C597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39BA-5FCF-41B7-BFD7-8E7DA3C9E8F6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F713-4922-40AB-8C07-80ED0CFF2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871B3-4A46-4287-97D2-459E520438E5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0BED-F5FE-47C3-9D46-FFAF697F3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8D09-4132-47B2-86D2-8562647DB6CA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DC743-20B4-4C50-8251-E72739FDF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F3B9-10CB-4CAF-8EF1-73A5C8530708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9CF9-3D87-41C6-A94D-633C1B6FE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7AB6-B7D9-493D-8B73-1839B84FB0FA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751B-A817-4CC4-937E-5A1A64055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EA28B9-9D2C-4ABD-9D6A-4D31797CFBC9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DB061F-0AC7-463E-8172-F436812B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0026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6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6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6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6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6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477" y="3605711"/>
            <a:ext cx="3704349" cy="2836033"/>
          </a:xfrm>
        </p:spPr>
        <p:txBody>
          <a:bodyPr/>
          <a:lstStyle/>
          <a:p>
            <a:pPr algn="ctr"/>
            <a:r>
              <a:rPr lang="ru-RU" sz="1400" i="1" dirty="0" smtClean="0"/>
              <a:t>МБОУ СОШ №9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400" dirty="0" smtClean="0"/>
              <a:t>Внеурочная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3200" dirty="0" smtClean="0"/>
              <a:t>Клуб Знатоков Британии»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i="1" dirty="0" smtClean="0"/>
              <a:t>Учитель Белова Н.В</a:t>
            </a:r>
            <a:r>
              <a:rPr lang="ru-RU" sz="1100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4667534" y="1955398"/>
            <a:ext cx="3868122" cy="150018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different language is a different vision of life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РУДН\Вся Британия\Англия\IMG_35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5" y="305654"/>
            <a:ext cx="4199907" cy="6299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4"/>
          <a:stretch/>
        </p:blipFill>
        <p:spPr>
          <a:xfrm>
            <a:off x="6470088" y="305654"/>
            <a:ext cx="2673912" cy="2538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075" y="315581"/>
            <a:ext cx="8331958" cy="899070"/>
          </a:xfrm>
        </p:spPr>
        <p:txBody>
          <a:bodyPr/>
          <a:lstStyle/>
          <a:p>
            <a:r>
              <a:rPr lang="ru-RU" dirty="0" smtClean="0"/>
              <a:t>Виды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98" y="1187879"/>
            <a:ext cx="5773002" cy="10201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err="1" smtClean="0"/>
              <a:t>Видеоуроки</a:t>
            </a:r>
            <a:r>
              <a:rPr lang="ru-RU" sz="24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Просмотр электронных презентаций;</a:t>
            </a:r>
          </a:p>
        </p:txBody>
      </p:sp>
      <p:pic>
        <p:nvPicPr>
          <p:cNvPr id="4099" name="Picture 3" descr="C:\Users\Admin\Desktop\Готовые материалы. Пополнение\5.Клуб Знатоков Британии\КЛУБ знатоков Британии\IMG_6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08" y="1391538"/>
            <a:ext cx="2484975" cy="331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Готовые материалы. Пополнение\5.Клуб Знатоков Британии\КЛУБ знатоков Британии\IMG_65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8" y="3746622"/>
            <a:ext cx="3912466" cy="293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Готовые материалы. Пополнение\5.Клуб Знатоков Британии\КЛУБ знатоков Британии\IMG_65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2" y="2284673"/>
            <a:ext cx="4316544" cy="32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600200"/>
            <a:ext cx="3719383" cy="4525963"/>
          </a:xfrm>
        </p:spPr>
        <p:txBody>
          <a:bodyPr/>
          <a:lstStyle/>
          <a:p>
            <a:r>
              <a:rPr lang="ru-RU" sz="2400" dirty="0" smtClean="0"/>
              <a:t>Викторины;</a:t>
            </a:r>
          </a:p>
          <a:p>
            <a:r>
              <a:rPr lang="ru-RU" sz="2400" dirty="0" smtClean="0"/>
              <a:t>Тематические, дистанционные,  онлайн олимпиады</a:t>
            </a:r>
          </a:p>
        </p:txBody>
      </p:sp>
      <p:pic>
        <p:nvPicPr>
          <p:cNvPr id="5123" name="Picture 3" descr="C:\Users\Admin\Desktop\Готовые материалы. Пополнение\5.Клуб Знатоков Британии\КЛУБ знатоков Британии\IMG_65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" r="5289"/>
          <a:stretch/>
        </p:blipFill>
        <p:spPr bwMode="auto">
          <a:xfrm rot="561237">
            <a:off x="5685228" y="1349555"/>
            <a:ext cx="3031821" cy="40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олимпиада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32" y="1930598"/>
            <a:ext cx="3481091" cy="479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9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Чтение;</a:t>
            </a:r>
          </a:p>
          <a:p>
            <a:r>
              <a:rPr lang="ru-RU" sz="2400" dirty="0" smtClean="0"/>
              <a:t>Дидактические игры;</a:t>
            </a:r>
          </a:p>
        </p:txBody>
      </p:sp>
      <p:pic>
        <p:nvPicPr>
          <p:cNvPr id="10242" name="Picture 2" descr="C:\Users\Admin\РУДН\ШКОЛА 9\Уроки домашнего чтения в 6В классе,2016год\IMG_5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19" y="2713220"/>
            <a:ext cx="4916773" cy="368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58" y="1309915"/>
            <a:ext cx="8229600" cy="4525963"/>
          </a:xfrm>
        </p:spPr>
        <p:txBody>
          <a:bodyPr/>
          <a:lstStyle/>
          <a:p>
            <a:r>
              <a:rPr lang="ru-RU" sz="2400" dirty="0" smtClean="0"/>
              <a:t>Проектная деятельность;</a:t>
            </a:r>
          </a:p>
          <a:p>
            <a:r>
              <a:rPr lang="ru-RU" sz="2400" dirty="0" smtClean="0"/>
              <a:t>Работа с языковым портфолио (</a:t>
            </a:r>
            <a:r>
              <a:rPr lang="en-US" sz="2400" dirty="0" smtClean="0"/>
              <a:t>Language Portfolio</a:t>
            </a:r>
            <a:r>
              <a:rPr lang="ru-RU" sz="2400" dirty="0" smtClean="0"/>
              <a:t>);</a:t>
            </a:r>
          </a:p>
        </p:txBody>
      </p:sp>
      <p:pic>
        <p:nvPicPr>
          <p:cNvPr id="4" name="Picture 2" descr="C:\Users\Admin\Desktop\Готовые материалы. Пополнение\5.Клуб Знатоков Британии\КЛУБ знатоков Британии\IMG_6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63" y="2454363"/>
            <a:ext cx="2959055" cy="3945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 descr="C:\Users\Admin\Desktop\Готовые материалы. Пополнение\9.Кабинет английского языка\О кабинете\(4)collage_photocat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58" y="2382822"/>
            <a:ext cx="4088493" cy="408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организации 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Программа внеурочной деятельности клуба знатоков Великобритании разработана в соответствии с требованиями ФГОС второго поколения  ООО и направлена на усовершенствование речевой и страноведческой компетентности учащихся шестых классов и ориентирована на развитие личности.</a:t>
            </a:r>
          </a:p>
          <a:p>
            <a:pPr algn="just"/>
            <a:r>
              <a:rPr lang="ru-RU" sz="2400" dirty="0" smtClean="0"/>
              <a:t>Рассчитана на 34 часа, срок реализации программы 1 год.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3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Оснащение учебного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Средства изобразительной наглядности.</a:t>
            </a:r>
          </a:p>
          <a:p>
            <a:r>
              <a:rPr lang="ru-RU" sz="2400" dirty="0" smtClean="0"/>
              <a:t>Предметные реалии стран изучаемого языка.</a:t>
            </a:r>
          </a:p>
          <a:p>
            <a:r>
              <a:rPr lang="ru-RU" sz="2400" dirty="0" smtClean="0"/>
              <a:t>Аутентичные дидактические игры «</a:t>
            </a:r>
            <a:r>
              <a:rPr lang="en-US" sz="2400" dirty="0" smtClean="0"/>
              <a:t>Boggle</a:t>
            </a:r>
            <a:r>
              <a:rPr lang="ru-RU" sz="2400" dirty="0" smtClean="0"/>
              <a:t>»</a:t>
            </a:r>
            <a:r>
              <a:rPr lang="en-US" sz="2400" dirty="0" smtClean="0"/>
              <a:t>, </a:t>
            </a:r>
            <a:r>
              <a:rPr lang="ru-RU" sz="2400" dirty="0" smtClean="0"/>
              <a:t>«</a:t>
            </a:r>
            <a:r>
              <a:rPr lang="en-US" sz="2400" dirty="0" smtClean="0"/>
              <a:t>Storytelling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Видеокурсы.</a:t>
            </a:r>
          </a:p>
          <a:p>
            <a:r>
              <a:rPr lang="ru-RU" sz="2400" dirty="0" smtClean="0"/>
              <a:t>Портфолио учащихся.</a:t>
            </a:r>
          </a:p>
        </p:txBody>
      </p:sp>
      <p:pic>
        <p:nvPicPr>
          <p:cNvPr id="7170" name="Picture 2" descr="C:\Users\Admin\Desktop\Готовые материалы. Пополнение\9.Кабинет английского языка\О кабинете\IMG_3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73" y="3235435"/>
            <a:ext cx="2438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контроля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799696" cy="3312994"/>
          </a:xfrm>
        </p:spPr>
        <p:txBody>
          <a:bodyPr/>
          <a:lstStyle/>
          <a:p>
            <a:pPr lvl="0" algn="just"/>
            <a:r>
              <a:rPr lang="ru-RU" sz="1800" dirty="0"/>
              <a:t>Фронтальная и индивидуальная проверка выполненной работы.</a:t>
            </a:r>
          </a:p>
          <a:p>
            <a:pPr lvl="0" algn="just"/>
            <a:r>
              <a:rPr lang="ru-RU" sz="1800" dirty="0" smtClean="0"/>
              <a:t>Индивидуальные </a:t>
            </a:r>
            <a:r>
              <a:rPr lang="ru-RU" sz="1800" dirty="0"/>
              <a:t>работы по основным формам письменной </a:t>
            </a:r>
            <a:r>
              <a:rPr lang="ru-RU" sz="1800" dirty="0" smtClean="0"/>
              <a:t>коммуникации (письмо</a:t>
            </a:r>
            <a:r>
              <a:rPr lang="ru-RU" sz="1800" dirty="0"/>
              <a:t>, сочинение, </a:t>
            </a:r>
            <a:r>
              <a:rPr lang="ru-RU" sz="1800" dirty="0" smtClean="0"/>
              <a:t>обзор фильма, </a:t>
            </a:r>
            <a:r>
              <a:rPr lang="ru-RU" sz="1800" dirty="0"/>
              <a:t>написание </a:t>
            </a:r>
            <a:r>
              <a:rPr lang="ru-RU" sz="1800" dirty="0" smtClean="0"/>
              <a:t>открытки).</a:t>
            </a:r>
            <a:endParaRPr lang="ru-RU" sz="1800" dirty="0"/>
          </a:p>
          <a:p>
            <a:pPr lvl="0" algn="just"/>
            <a:r>
              <a:rPr lang="ru-RU" sz="1800" dirty="0" smtClean="0"/>
              <a:t>Проектная </a:t>
            </a:r>
            <a:r>
              <a:rPr lang="ru-RU" sz="1800" dirty="0"/>
              <a:t>деятельность.</a:t>
            </a:r>
          </a:p>
          <a:p>
            <a:pPr algn="just"/>
            <a:r>
              <a:rPr lang="ru-RU" sz="1800" dirty="0" smtClean="0"/>
              <a:t>Презентация </a:t>
            </a:r>
            <a:r>
              <a:rPr lang="ru-RU" sz="1800" dirty="0"/>
              <a:t>своей работы.</a:t>
            </a:r>
          </a:p>
          <a:p>
            <a:pPr lvl="0" algn="just"/>
            <a:r>
              <a:rPr lang="ru-RU" sz="1800" dirty="0" smtClean="0"/>
              <a:t>Тестовые задания.</a:t>
            </a:r>
          </a:p>
        </p:txBody>
      </p:sp>
      <p:pic>
        <p:nvPicPr>
          <p:cNvPr id="9219" name="Picture 3" descr="C:\Users\Admin\Desktop\Готовые материалы. Пополнение\5.Клуб Знатоков Британии\КЛУБ знатоков Британии\IMG_6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07" y="3509652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подведения итогов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670" y="1600200"/>
            <a:ext cx="8261130" cy="4525963"/>
          </a:xfrm>
        </p:spPr>
        <p:txBody>
          <a:bodyPr/>
          <a:lstStyle/>
          <a:p>
            <a:pPr lvl="0"/>
            <a:r>
              <a:rPr lang="ru-RU" sz="2400" dirty="0"/>
              <a:t>Тест/ викторина по страноведению.</a:t>
            </a:r>
          </a:p>
          <a:p>
            <a:pPr lvl="0"/>
            <a:r>
              <a:rPr lang="ru-RU" sz="2400" dirty="0"/>
              <a:t>Конкурс Портфолио учащихся/ «Языкового портфеля»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1" name="Picture 3" descr="C:\Users\Admin\Desktop\IMG_75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48" y="2662882"/>
            <a:ext cx="4955060" cy="371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по результатам освоения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791" y="1873631"/>
            <a:ext cx="4647063" cy="4525963"/>
          </a:xfrm>
        </p:spPr>
        <p:txBody>
          <a:bodyPr/>
          <a:lstStyle/>
          <a:p>
            <a:pPr lvl="0"/>
            <a:r>
              <a:rPr lang="ru-RU" sz="2400" dirty="0"/>
              <a:t>языковой портфель  с творческими работами учеников;</a:t>
            </a:r>
          </a:p>
          <a:p>
            <a:pPr lvl="0"/>
            <a:r>
              <a:rPr lang="ru-RU" sz="2400" dirty="0"/>
              <a:t>перечень творческих достижений;</a:t>
            </a:r>
          </a:p>
          <a:p>
            <a:pPr lvl="0"/>
            <a:r>
              <a:rPr lang="ru-RU" sz="2400" dirty="0"/>
              <a:t>видеозаписи (фрагменты) занятий;</a:t>
            </a:r>
          </a:p>
          <a:p>
            <a:pPr lvl="0"/>
            <a:r>
              <a:rPr lang="ru-RU" sz="2400" dirty="0"/>
              <a:t>фотографии занятий/мероприятий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2" descr="C:\Users\Admin\РУДН\ШКОЛА 9\IMG_4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3080" y="2415702"/>
            <a:ext cx="4336569" cy="325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04" y="1111170"/>
            <a:ext cx="5440100" cy="413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6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847" y="1187356"/>
            <a:ext cx="8229600" cy="393055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u="sng" dirty="0" smtClean="0"/>
              <a:t>Цель</a:t>
            </a:r>
            <a:r>
              <a:rPr lang="ru-RU" dirty="0" smtClean="0"/>
              <a:t> </a:t>
            </a:r>
            <a:r>
              <a:rPr lang="en-US" i="1" dirty="0" smtClean="0"/>
              <a:t>c</a:t>
            </a:r>
            <a:r>
              <a:rPr lang="ru-RU" i="1" dirty="0" err="1" smtClean="0"/>
              <a:t>овершенствование</a:t>
            </a:r>
            <a:r>
              <a:rPr lang="ru-RU" i="1" dirty="0" smtClean="0"/>
              <a:t> языковых навыков и </a:t>
            </a:r>
            <a:r>
              <a:rPr lang="ru-RU" i="1" dirty="0"/>
              <a:t>создание</a:t>
            </a:r>
            <a:r>
              <a:rPr lang="ru-RU" dirty="0"/>
              <a:t> </a:t>
            </a:r>
            <a:r>
              <a:rPr lang="ru-RU" i="1" dirty="0"/>
              <a:t>условий для интеллектуального развития </a:t>
            </a:r>
            <a:r>
              <a:rPr lang="ru-RU" i="1" dirty="0" smtClean="0"/>
              <a:t>ребенка посредством заочного путешествия по стране.</a:t>
            </a:r>
          </a:p>
          <a:p>
            <a:pPr marL="0" indent="0" algn="just">
              <a:buNone/>
            </a:pPr>
            <a:endParaRPr lang="ru-RU" b="1" i="1" u="sng" dirty="0" smtClean="0"/>
          </a:p>
          <a:p>
            <a:pPr marL="0" indent="0" algn="just">
              <a:buNone/>
            </a:pPr>
            <a:endParaRPr lang="ru-RU" b="1" i="1" u="sng" dirty="0"/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en-US" dirty="0" smtClean="0"/>
              <a:t>We travel not to escape life, but for life not to escape us.</a:t>
            </a:r>
            <a:r>
              <a:rPr lang="ru-RU" dirty="0" smtClean="0"/>
              <a:t>»</a:t>
            </a:r>
          </a:p>
          <a:p>
            <a:pPr marL="0" indent="0" algn="r">
              <a:buNone/>
            </a:pPr>
            <a:r>
              <a:rPr lang="en-US" sz="2400" i="1" dirty="0" smtClean="0"/>
              <a:t>Anonymous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Задачи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dirty="0" smtClean="0"/>
              <a:t>Познавательный аспект </a:t>
            </a:r>
            <a:r>
              <a:rPr lang="ru-RU" sz="2400" dirty="0" smtClean="0"/>
              <a:t>-  </a:t>
            </a:r>
            <a:r>
              <a:rPr lang="ru-RU" sz="2400" dirty="0"/>
              <a:t>познакомить детей c географическими особенностями, </a:t>
            </a:r>
            <a:r>
              <a:rPr lang="ru-RU" sz="2400" dirty="0" smtClean="0"/>
              <a:t>достопримечательностями </a:t>
            </a:r>
            <a:r>
              <a:rPr lang="ru-RU" sz="2400" dirty="0"/>
              <a:t>и  </a:t>
            </a:r>
            <a:r>
              <a:rPr lang="ru-RU" sz="2400" dirty="0" smtClean="0"/>
              <a:t>культурой Великобритании.</a:t>
            </a:r>
            <a:endParaRPr lang="ru-RU" sz="2400" dirty="0"/>
          </a:p>
          <a:p>
            <a:pPr algn="just"/>
            <a:r>
              <a:rPr lang="ru-RU" sz="2400" b="1" dirty="0" smtClean="0"/>
              <a:t>Развивающий аспект </a:t>
            </a:r>
            <a:r>
              <a:rPr lang="ru-RU" sz="2400" dirty="0" smtClean="0"/>
              <a:t>- </a:t>
            </a:r>
            <a:r>
              <a:rPr lang="ru-RU" sz="2400" dirty="0"/>
              <a:t>развивать мотивацию к дальнейшему овладению английским языком и </a:t>
            </a:r>
            <a:r>
              <a:rPr lang="ru-RU" sz="2400" dirty="0" smtClean="0"/>
              <a:t>культурой,</a:t>
            </a:r>
            <a:r>
              <a:rPr lang="ru-RU" sz="2400" dirty="0"/>
              <a:t> </a:t>
            </a:r>
            <a:r>
              <a:rPr lang="ru-RU" sz="2400" dirty="0" smtClean="0"/>
              <a:t>формировать </a:t>
            </a:r>
            <a:r>
              <a:rPr lang="ru-RU" sz="2400" dirty="0"/>
              <a:t>у детей готовность к общению на иностранном </a:t>
            </a:r>
            <a:r>
              <a:rPr lang="ru-RU" sz="2400" dirty="0" smtClean="0"/>
              <a:t>языке; продолжить </a:t>
            </a:r>
            <a:r>
              <a:rPr lang="ru-RU" sz="2400" dirty="0"/>
              <a:t>развитие навыка  работы учащихся  с Портфолио 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b="1" dirty="0" smtClean="0"/>
              <a:t>Воспитательный аспект </a:t>
            </a:r>
            <a:r>
              <a:rPr lang="ru-RU" sz="2400" dirty="0" smtClean="0"/>
              <a:t>-  приобщение </a:t>
            </a:r>
            <a:r>
              <a:rPr lang="ru-RU" sz="2400" dirty="0"/>
              <a:t>к общечеловеческим </a:t>
            </a:r>
            <a:r>
              <a:rPr lang="ru-RU" sz="2400" dirty="0" smtClean="0"/>
              <a:t>ценностям и воспитание </a:t>
            </a:r>
            <a:r>
              <a:rPr lang="ru-RU" sz="2400" dirty="0"/>
              <a:t>личностных </a:t>
            </a:r>
            <a:r>
              <a:rPr lang="ru-RU" sz="2400" dirty="0" smtClean="0"/>
              <a:t>качеств.</a:t>
            </a:r>
            <a:endParaRPr lang="ru-RU" sz="2400" dirty="0"/>
          </a:p>
          <a:p>
            <a:pPr algn="just"/>
            <a:endParaRPr lang="ru-RU" sz="180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351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3880" y="1264920"/>
            <a:ext cx="4145280" cy="338123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Удовлетворение потребностей учащихся в дополнительном языковом материале.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Использование творческого подхода.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Ориентированность на работу с интересами учащихся и на развитие их </a:t>
            </a:r>
            <a:r>
              <a:rPr lang="ru-RU" sz="2400" dirty="0"/>
              <a:t>л</a:t>
            </a:r>
            <a:r>
              <a:rPr lang="ru-RU" sz="2400" dirty="0" smtClean="0"/>
              <a:t>ичностных компетенций.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Активное использование текстового и визуального материала.</a:t>
            </a:r>
            <a:endParaRPr lang="ru-RU" sz="2400" dirty="0"/>
          </a:p>
        </p:txBody>
      </p:sp>
      <p:pic>
        <p:nvPicPr>
          <p:cNvPr id="11266" name="Picture 2" descr="C:\Users\Admin\Desktop\Готовые материалы. Пополнение\5.Клуб Знатоков Британии\КЛУБ знатоков Британии\IMG_65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6" b="6307"/>
          <a:stretch/>
        </p:blipFill>
        <p:spPr bwMode="auto">
          <a:xfrm rot="21356901">
            <a:off x="609601" y="1539240"/>
            <a:ext cx="3806190" cy="33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программы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175657"/>
              </p:ext>
            </p:extLst>
          </p:nvPr>
        </p:nvGraphicFramePr>
        <p:xfrm>
          <a:off x="791570" y="1637553"/>
          <a:ext cx="7765576" cy="16423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3469"/>
                <a:gridCol w="5141219"/>
                <a:gridCol w="1990888"/>
              </a:tblGrid>
              <a:tr h="358302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часов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507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Географическое  положение и особенности  Великобритании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25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Достопримечательности Великобритании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136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 Великобритании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136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Знаменитые люди Великобритании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C:\Users\Admin\Desktop\IMG_92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3"/>
          <a:stretch/>
        </p:blipFill>
        <p:spPr bwMode="auto">
          <a:xfrm>
            <a:off x="2894827" y="3414531"/>
            <a:ext cx="3656444" cy="26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9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3850">
              <a:spcAft>
                <a:spcPts val="0"/>
              </a:spcAft>
            </a:pPr>
            <a:r>
              <a:rPr lang="ru-RU" sz="3600" dirty="0" smtClean="0"/>
              <a:t>Раздел 1. </a:t>
            </a:r>
            <a:r>
              <a:rPr lang="ru-RU" sz="3600" dirty="0"/>
              <a:t>Географическое  положение и особенности  Великобритании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u="sng" dirty="0"/>
              <a:t>Цель:</a:t>
            </a:r>
            <a:r>
              <a:rPr lang="ru-RU" sz="2400" b="1" dirty="0"/>
              <a:t> </a:t>
            </a:r>
            <a:r>
              <a:rPr lang="ru-RU" sz="2400" dirty="0"/>
              <a:t>Систематизация знаний учащихся о месте Великобритании на карте мира, о ее территориальном </a:t>
            </a:r>
            <a:r>
              <a:rPr lang="ru-RU" sz="2400" dirty="0" smtClean="0"/>
              <a:t>делении, о </a:t>
            </a:r>
            <a:r>
              <a:rPr lang="ru-RU" sz="2400" dirty="0"/>
              <a:t>традициях, обычаях и символах </a:t>
            </a:r>
            <a:r>
              <a:rPr lang="ru-RU" sz="2400" dirty="0" smtClean="0"/>
              <a:t>Англии</a:t>
            </a:r>
            <a:r>
              <a:rPr lang="ru-RU" sz="2400" dirty="0"/>
              <a:t>, Шотландии, Северной Ирландии и </a:t>
            </a:r>
            <a:r>
              <a:rPr lang="ru-RU" sz="2400" dirty="0" smtClean="0"/>
              <a:t>Уэльса. Завершается </a:t>
            </a:r>
            <a:r>
              <a:rPr lang="ru-RU" sz="2400" smtClean="0"/>
              <a:t>написанием сочинения.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3073" name="Picture 1" descr="C:\Users\Admin\Desktop\Готовые материалы. Пополнение\9.Кабинет английского языка\О кабинете\IMG_36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" b="6380"/>
          <a:stretch/>
        </p:blipFill>
        <p:spPr bwMode="auto">
          <a:xfrm>
            <a:off x="2569580" y="3566525"/>
            <a:ext cx="4582058" cy="29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6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Раздел 2. Достопримечательности Великобритании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b="1" u="sng" dirty="0" smtClean="0"/>
              <a:t>Цель:</a:t>
            </a:r>
            <a:r>
              <a:rPr lang="ru-RU" sz="2800" b="1" i="1" dirty="0" smtClean="0"/>
              <a:t> </a:t>
            </a:r>
            <a:r>
              <a:rPr lang="ru-RU" sz="2800" dirty="0" smtClean="0"/>
              <a:t>Расширение знаний о главных достопримечательностях страны (Букингемский дворец, Вестминстерское Аббатство, Трафальгарская площадь, Биг Бен и здание Парламента, </a:t>
            </a:r>
            <a:r>
              <a:rPr lang="ru-RU" sz="2800" dirty="0" err="1" smtClean="0"/>
              <a:t>Эдинбургский</a:t>
            </a:r>
            <a:r>
              <a:rPr lang="ru-RU" sz="2800" dirty="0" smtClean="0"/>
              <a:t> замок, Тропа Великанов) через чтение текстов и просмотр видеофильмов с последующим выполнением заданий викторины.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52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3. </a:t>
            </a:r>
            <a:r>
              <a:rPr lang="ru-RU" dirty="0"/>
              <a:t>История </a:t>
            </a:r>
            <a:r>
              <a:rPr lang="ru-RU" dirty="0" smtClean="0"/>
              <a:t>Великобритании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35" y="1648557"/>
            <a:ext cx="4557932" cy="4525963"/>
          </a:xfrm>
        </p:spPr>
        <p:txBody>
          <a:bodyPr/>
          <a:lstStyle/>
          <a:p>
            <a:pPr algn="just"/>
            <a:r>
              <a:rPr lang="ru-RU" sz="2400" b="1" u="sng" dirty="0" smtClean="0"/>
              <a:t>Цель:</a:t>
            </a:r>
            <a:r>
              <a:rPr lang="ru-RU" sz="2400" b="1" dirty="0" smtClean="0"/>
              <a:t> </a:t>
            </a:r>
            <a:r>
              <a:rPr lang="ru-RU" sz="2400" dirty="0" smtClean="0"/>
              <a:t>Знакомство учащихся с историей страны, с правящими династиями прошлого и современности. Тема раскрывается через просмотр презентаций, чтение текстов и видеофильма о Королеве Елизавете </a:t>
            </a:r>
            <a:r>
              <a:rPr lang="en-US" sz="2400" dirty="0" smtClean="0"/>
              <a:t>II </a:t>
            </a:r>
            <a:r>
              <a:rPr lang="ru-RU" sz="2400" dirty="0" smtClean="0"/>
              <a:t>с последующим выполнением «</a:t>
            </a:r>
            <a:r>
              <a:rPr lang="en-US" sz="2400" dirty="0" smtClean="0"/>
              <a:t>Queen`s Quiz</a:t>
            </a:r>
            <a:r>
              <a:rPr lang="ru-RU" sz="2400" dirty="0" smtClean="0"/>
              <a:t>». </a:t>
            </a:r>
            <a:endParaRPr lang="ru-RU" sz="2400" dirty="0"/>
          </a:p>
        </p:txBody>
      </p:sp>
      <p:pic>
        <p:nvPicPr>
          <p:cNvPr id="8194" name="Picture 2" descr="C:\Users\Admin\Desktop\КЗ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10" y="1648557"/>
            <a:ext cx="319087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4. </a:t>
            </a:r>
            <a:r>
              <a:rPr lang="ru-RU" dirty="0"/>
              <a:t>Знаменитые люди </a:t>
            </a:r>
            <a:r>
              <a:rPr lang="ru-RU" dirty="0" smtClean="0"/>
              <a:t>Великобритании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b="1" u="sng" dirty="0" smtClean="0"/>
              <a:t>Цель:</a:t>
            </a:r>
            <a:r>
              <a:rPr lang="ru-RU" sz="2800" dirty="0" smtClean="0"/>
              <a:t> Познакомить учащихся с наиболее известными представителями страны: музыкантами (группа «</a:t>
            </a:r>
            <a:r>
              <a:rPr lang="en-US" sz="2800" dirty="0" smtClean="0"/>
              <a:t>The Beatles</a:t>
            </a:r>
            <a:r>
              <a:rPr lang="ru-RU" sz="2800" dirty="0" smtClean="0"/>
              <a:t>»), писателями</a:t>
            </a:r>
            <a:r>
              <a:rPr lang="en-US" sz="2800" dirty="0" smtClean="0"/>
              <a:t> (</a:t>
            </a:r>
            <a:r>
              <a:rPr lang="ru-RU" sz="2800" dirty="0" smtClean="0"/>
              <a:t>Джоан Роулинг), поэтами (Роберт Бёрнс), политическими деятелями (Уинстон Черчилль). Научить делать монологическое сообщение об известном человеке на своем уровне </a:t>
            </a:r>
            <a:r>
              <a:rPr lang="ru-RU" sz="2800" dirty="0" err="1" smtClean="0"/>
              <a:t>обученности</a:t>
            </a:r>
            <a:r>
              <a:rPr lang="ru-RU" sz="2800" dirty="0" smtClean="0"/>
              <a:t>, оформлять постер для Портфолио.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68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549</Words>
  <Application>Microsoft Office PowerPoint</Application>
  <PresentationFormat>Экран (4:3)</PresentationFormat>
  <Paragraphs>78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МБОУ СОШ №9 Внеурочная деятельность «Клуб Знатоков Британии» Учитель Белова Н.В.</vt:lpstr>
      <vt:lpstr>Презентация PowerPoint</vt:lpstr>
      <vt:lpstr>Задачи</vt:lpstr>
      <vt:lpstr>Особенности программы</vt:lpstr>
      <vt:lpstr>Содержание программы</vt:lpstr>
      <vt:lpstr>Раздел 1. Географическое  положение и особенности  Великобритании</vt:lpstr>
      <vt:lpstr>Раздел 2. Достопримечательности Великобритании</vt:lpstr>
      <vt:lpstr>Раздел 3. История Великобритании</vt:lpstr>
      <vt:lpstr>Раздел 4. Знаменитые люди Великобритании</vt:lpstr>
      <vt:lpstr>Виды деятельности</vt:lpstr>
      <vt:lpstr>Виды деятельности</vt:lpstr>
      <vt:lpstr>Виды деятельности</vt:lpstr>
      <vt:lpstr>Виды деятельности</vt:lpstr>
      <vt:lpstr>Особенности организации курса</vt:lpstr>
      <vt:lpstr>Оснащение учебного процесса</vt:lpstr>
      <vt:lpstr>Формы контроля</vt:lpstr>
      <vt:lpstr>Формы подведения итогов</vt:lpstr>
      <vt:lpstr>Материалы по результатам освоения программы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Идиомы английского языка</dc:title>
  <dc:creator>Алексей</dc:creator>
  <cp:lastModifiedBy>Наталья</cp:lastModifiedBy>
  <cp:revision>68</cp:revision>
  <dcterms:modified xsi:type="dcterms:W3CDTF">2017-02-19T20:46:04Z</dcterms:modified>
</cp:coreProperties>
</file>