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5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2706-D624-F944-9D3F-0B4026E36960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A1C3-CD54-B545-ADA4-D930D1B09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9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1C3-CD54-B545-ADA4-D930D1B098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6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1C3-CD54-B545-ADA4-D930D1B098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5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1C3-CD54-B545-ADA4-D930D1B098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6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A1C3-CD54-B545-ADA4-D930D1B098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52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895946-169D-42D0-BBEC-3E5D059147BC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E9C822-57C2-455B-9B98-FC81CFDA6E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 Исследовательская работа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по английскому языку 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«Сравнение некоторых аспектов русского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и английского языков»</a:t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r>
              <a:rPr lang="ru-RU" dirty="0" smtClean="0">
                <a:latin typeface="Times New Roman"/>
                <a:cs typeface="Times New Roman"/>
              </a:rPr>
              <a:t>Номинация: лингвистика 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47664" y="4725144"/>
            <a:ext cx="6400800" cy="1752600"/>
          </a:xfrm>
        </p:spPr>
        <p:txBody>
          <a:bodyPr>
            <a:normAutofit fontScale="70000" lnSpcReduction="20000"/>
          </a:bodyPr>
          <a:lstStyle/>
          <a:p>
            <a:pPr marL="13716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Выполнил: 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Григорович Павел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ученик 6 «в» класса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Руководитель: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Белова Наталья Викторовна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2016г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ЗАИМСТВОВАНИЯ </a:t>
            </a:r>
            <a:r>
              <a:rPr lang="en-US" sz="3600" dirty="0">
                <a:latin typeface="Times New Roman"/>
                <a:cs typeface="Times New Roman"/>
              </a:rPr>
              <a:t>XVIII</a:t>
            </a:r>
            <a:r>
              <a:rPr lang="ru-RU" sz="3600" dirty="0">
                <a:latin typeface="Times New Roman"/>
                <a:cs typeface="Times New Roman"/>
              </a:rPr>
              <a:t> – </a:t>
            </a:r>
            <a:r>
              <a:rPr lang="en-US" sz="3600" dirty="0">
                <a:latin typeface="Times New Roman"/>
                <a:cs typeface="Times New Roman"/>
              </a:rPr>
              <a:t>XIX </a:t>
            </a:r>
            <a:r>
              <a:rPr lang="ru-RU" sz="3600" dirty="0">
                <a:latin typeface="Times New Roman"/>
                <a:cs typeface="Times New Roman"/>
              </a:rPr>
              <a:t>века – ИСТОРИЧЕСКИЕ </a:t>
            </a:r>
            <a:r>
              <a:rPr lang="ru-RU" sz="3600" dirty="0" smtClean="0">
                <a:latin typeface="Times New Roman"/>
                <a:cs typeface="Times New Roman"/>
              </a:rPr>
              <a:t>ТЕРМИНЫ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С  </a:t>
            </a:r>
            <a:r>
              <a:rPr lang="ru-RU" dirty="0"/>
              <a:t>ростом народно-демократического освободительного движения в России в английском языке появляются </a:t>
            </a:r>
            <a:r>
              <a:rPr lang="ru-RU" dirty="0" smtClean="0"/>
              <a:t>слова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decembrist</a:t>
            </a:r>
            <a:r>
              <a:rPr lang="ru-RU" dirty="0" smtClean="0"/>
              <a:t> </a:t>
            </a:r>
            <a:r>
              <a:rPr lang="ru-RU" dirty="0"/>
              <a:t>(декабрист),  </a:t>
            </a:r>
            <a:r>
              <a:rPr lang="ru-RU" dirty="0" err="1"/>
              <a:t>narodnik</a:t>
            </a:r>
            <a:r>
              <a:rPr lang="ru-RU" dirty="0"/>
              <a:t> (народник), </a:t>
            </a:r>
            <a:r>
              <a:rPr lang="ru-RU" dirty="0" err="1"/>
              <a:t>intelligentsia</a:t>
            </a:r>
            <a:r>
              <a:rPr lang="ru-RU" dirty="0"/>
              <a:t> (интеллигенция).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ru-RU" dirty="0" smtClean="0"/>
              <a:t>Другие </a:t>
            </a:r>
            <a:r>
              <a:rPr lang="ru-RU" dirty="0"/>
              <a:t>русские слова, как  </a:t>
            </a:r>
            <a:r>
              <a:rPr lang="ru-RU" dirty="0" err="1"/>
              <a:t>obrok</a:t>
            </a:r>
            <a:r>
              <a:rPr lang="ru-RU" dirty="0"/>
              <a:t> (оброк), </a:t>
            </a:r>
            <a:r>
              <a:rPr lang="en-US" dirty="0"/>
              <a:t>b</a:t>
            </a:r>
            <a:r>
              <a:rPr lang="ru-RU" dirty="0" err="1"/>
              <a:t>arshina</a:t>
            </a:r>
            <a:r>
              <a:rPr lang="ru-RU" dirty="0"/>
              <a:t> (барщина)</a:t>
            </a:r>
            <a:r>
              <a:rPr lang="ru-RU" b="1" dirty="0"/>
              <a:t> в английском встречаются лишь при исторических описаниях или в исторических романах.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544616" cy="236227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САМОЕ ИНТЕРЕСНОЕ ЗАИМСТВОВАНИЕ ИЗ РУССКОГО </a:t>
            </a:r>
            <a:r>
              <a:rPr lang="ru-RU" sz="3200" dirty="0" smtClean="0">
                <a:latin typeface="Times New Roman"/>
                <a:cs typeface="Times New Roman"/>
              </a:rPr>
              <a:t>ЯЗЫКА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96048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Это </a:t>
            </a:r>
            <a:r>
              <a:rPr lang="ru-RU" dirty="0"/>
              <a:t>слово </a:t>
            </a:r>
            <a:r>
              <a:rPr lang="ru-RU" b="1" dirty="0" err="1"/>
              <a:t>mammoth</a:t>
            </a:r>
            <a:r>
              <a:rPr lang="ru-RU" b="1" dirty="0"/>
              <a:t> (мамонт</a:t>
            </a:r>
            <a:r>
              <a:rPr lang="ru-RU" dirty="0"/>
              <a:t>). Слово это было заимствовано в XVIII веке, причем должно было войти в словарный состав как </a:t>
            </a:r>
            <a:r>
              <a:rPr lang="ru-RU" dirty="0" err="1"/>
              <a:t>mamont</a:t>
            </a:r>
            <a:r>
              <a:rPr lang="ru-RU" dirty="0"/>
              <a:t>, однако в процессе заимствования «потеряло» букву </a:t>
            </a:r>
            <a:r>
              <a:rPr lang="ru-RU" dirty="0" err="1"/>
              <a:t>n</a:t>
            </a:r>
            <a:r>
              <a:rPr lang="ru-RU" dirty="0"/>
              <a:t>. Более того, по правилам звук [</a:t>
            </a:r>
            <a:r>
              <a:rPr lang="ru-RU" dirty="0" err="1"/>
              <a:t>t</a:t>
            </a:r>
            <a:r>
              <a:rPr lang="ru-RU" dirty="0"/>
              <a:t>] обозначился на письме сочетанием </a:t>
            </a:r>
            <a:r>
              <a:rPr lang="ru-RU" dirty="0" err="1"/>
              <a:t>th</a:t>
            </a:r>
            <a:r>
              <a:rPr lang="ru-RU" dirty="0"/>
              <a:t>. После всех изменений слово мамонт появилось в словарном составе в виде </a:t>
            </a:r>
            <a:r>
              <a:rPr lang="ru-RU" dirty="0" err="1" smtClean="0"/>
              <a:t>mammoth</a:t>
            </a:r>
            <a:endParaRPr lang="ru-RU" dirty="0"/>
          </a:p>
        </p:txBody>
      </p:sp>
      <p:pic>
        <p:nvPicPr>
          <p:cNvPr id="4" name="Изображение 3" descr="Mamo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754"/>
            <a:ext cx="3456384" cy="32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76875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/>
                <a:cs typeface="Times New Roman"/>
              </a:rPr>
              <a:t>СОВЕТИЗМЫ</a:t>
            </a:r>
            <a:endParaRPr lang="ru-RU" sz="36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204864"/>
            <a:ext cx="6768752" cy="446449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Это </a:t>
            </a:r>
            <a:r>
              <a:rPr lang="ru-RU" dirty="0"/>
              <a:t>заимствования из русского языка послеоктябрьского периода: </a:t>
            </a:r>
            <a:r>
              <a:rPr lang="ru-RU" dirty="0" err="1"/>
              <a:t>soviet</a:t>
            </a:r>
            <a:r>
              <a:rPr lang="ru-RU" dirty="0"/>
              <a:t> (советский), </a:t>
            </a:r>
            <a:r>
              <a:rPr lang="ru-RU" dirty="0" err="1"/>
              <a:t>bolshevik</a:t>
            </a:r>
            <a:r>
              <a:rPr lang="ru-RU" dirty="0"/>
              <a:t> (большевик), </a:t>
            </a:r>
            <a:r>
              <a:rPr lang="ru-RU" dirty="0" err="1"/>
              <a:t>udarnik</a:t>
            </a:r>
            <a:r>
              <a:rPr lang="ru-RU" dirty="0"/>
              <a:t> (ударник), </a:t>
            </a:r>
            <a:r>
              <a:rPr lang="ru-RU" dirty="0" err="1"/>
              <a:t>kolkhoz</a:t>
            </a:r>
            <a:r>
              <a:rPr lang="ru-RU" dirty="0"/>
              <a:t> (колхоз), </a:t>
            </a:r>
            <a:r>
              <a:rPr lang="ru-RU" dirty="0" err="1"/>
              <a:t>komsomol</a:t>
            </a:r>
            <a:r>
              <a:rPr lang="ru-RU" dirty="0"/>
              <a:t> (комсомол). Среди советизмов много калек, например, </a:t>
            </a:r>
            <a:r>
              <a:rPr lang="ru-RU" dirty="0" err="1"/>
              <a:t>five-year</a:t>
            </a:r>
            <a:r>
              <a:rPr lang="ru-RU" dirty="0"/>
              <a:t> </a:t>
            </a:r>
            <a:r>
              <a:rPr lang="ru-RU" dirty="0" err="1"/>
              <a:t>plan</a:t>
            </a:r>
            <a:r>
              <a:rPr lang="ru-RU" dirty="0"/>
              <a:t> (пятилетний план), </a:t>
            </a:r>
            <a:r>
              <a:rPr lang="ru-RU" dirty="0" err="1"/>
              <a:t>palace</a:t>
            </a:r>
            <a:r>
              <a:rPr lang="ru-RU" dirty="0"/>
              <a:t> of </a:t>
            </a:r>
            <a:r>
              <a:rPr lang="ru-RU" dirty="0" err="1"/>
              <a:t>culture</a:t>
            </a:r>
            <a:r>
              <a:rPr lang="ru-RU" dirty="0"/>
              <a:t> (дворец культуры), </a:t>
            </a:r>
            <a:r>
              <a:rPr lang="ru-RU" dirty="0" err="1"/>
              <a:t>hero</a:t>
            </a:r>
            <a:r>
              <a:rPr lang="ru-RU" dirty="0"/>
              <a:t> of </a:t>
            </a:r>
            <a:r>
              <a:rPr lang="ru-RU" dirty="0" err="1"/>
              <a:t>labor</a:t>
            </a:r>
            <a:r>
              <a:rPr lang="ru-RU" dirty="0"/>
              <a:t> (герой труда). </a:t>
            </a:r>
          </a:p>
        </p:txBody>
      </p:sp>
      <p:pic>
        <p:nvPicPr>
          <p:cNvPr id="4" name="Изображение 3" descr="gerb_uss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426176" cy="2492896"/>
          </a:xfrm>
          <a:prstGeom prst="rect">
            <a:avLst/>
          </a:prstGeom>
        </p:spPr>
      </p:pic>
      <p:pic>
        <p:nvPicPr>
          <p:cNvPr id="5" name="Изображение 4" descr="1355123519_1326085811_9d2d9b4d783b.gif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54" l="0" r="92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29000"/>
            <a:ext cx="2088232" cy="268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КАЛЬКИ</a:t>
            </a:r>
            <a:endParaRPr lang="ru-RU" sz="4000" dirty="0"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679776"/>
              </p:ext>
            </p:extLst>
          </p:nvPr>
        </p:nvGraphicFramePr>
        <p:xfrm>
          <a:off x="323528" y="1052736"/>
          <a:ext cx="8568950" cy="372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3790"/>
                <a:gridCol w="1713790"/>
                <a:gridCol w="1713790"/>
                <a:gridCol w="1713790"/>
                <a:gridCol w="1713790"/>
              </a:tblGrid>
              <a:tr h="223224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r>
                        <a:rPr lang="ru-RU" sz="2000" b="1" dirty="0" err="1" smtClean="0"/>
                        <a:t>alalaika</a:t>
                      </a:r>
                      <a:r>
                        <a:rPr lang="ru-RU" sz="2000" b="1" dirty="0" smtClean="0"/>
                        <a:t> – балалайка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bortsch</a:t>
                      </a:r>
                      <a:r>
                        <a:rPr lang="ru-RU" sz="2000" b="1" dirty="0" smtClean="0"/>
                        <a:t> – борщ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dacha</a:t>
                      </a:r>
                      <a:r>
                        <a:rPr lang="ru-RU" sz="2000" b="1" dirty="0" smtClean="0"/>
                        <a:t> -  дача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glastnost</a:t>
                      </a:r>
                      <a:r>
                        <a:rPr lang="ru-RU" sz="2000" b="1" dirty="0" smtClean="0"/>
                        <a:t> - гласность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kalashnikov</a:t>
                      </a:r>
                      <a:r>
                        <a:rPr lang="ru-RU" sz="2000" b="1" dirty="0" smtClean="0"/>
                        <a:t> – </a:t>
                      </a:r>
                      <a:r>
                        <a:rPr lang="ru-RU" sz="2000" b="1" dirty="0" err="1" smtClean="0"/>
                        <a:t>калашников</a:t>
                      </a:r>
                      <a:r>
                        <a:rPr lang="ru-RU" sz="2000" b="1" dirty="0" smtClean="0"/>
                        <a:t> 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48855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KGB –  КГБ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Kremlin</a:t>
                      </a:r>
                      <a:r>
                        <a:rPr lang="ru-RU" sz="2000" b="1" dirty="0" smtClean="0"/>
                        <a:t> – Кремль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perestroyka</a:t>
                      </a:r>
                      <a:r>
                        <a:rPr lang="ru-RU" sz="2000" b="1" dirty="0" smtClean="0"/>
                        <a:t> – перестройка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russian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err="1" smtClean="0"/>
                        <a:t>roulette</a:t>
                      </a:r>
                      <a:r>
                        <a:rPr lang="ru-RU" sz="2000" b="1" dirty="0" smtClean="0"/>
                        <a:t> – русская рулетка 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/>
                        <a:t>sputnik</a:t>
                      </a:r>
                      <a:r>
                        <a:rPr lang="ru-RU" sz="2000" b="1" dirty="0" smtClean="0"/>
                        <a:t> – спутник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Изображение 5" descr="0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61" y="3826358"/>
            <a:ext cx="5503839" cy="3010647"/>
          </a:xfrm>
          <a:prstGeom prst="rect">
            <a:avLst/>
          </a:prstGeom>
        </p:spPr>
      </p:pic>
      <p:pic>
        <p:nvPicPr>
          <p:cNvPr id="7" name="Изображение 6" descr="Sputnik_grapefru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2237">
            <a:off x="3860818" y="4289754"/>
            <a:ext cx="3341815" cy="2506361"/>
          </a:xfrm>
          <a:prstGeom prst="rect">
            <a:avLst/>
          </a:prstGeom>
        </p:spPr>
      </p:pic>
      <p:pic>
        <p:nvPicPr>
          <p:cNvPr id="8" name="Изображение 7" descr="balalaika-1979p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3961"/>
            <a:ext cx="3682752" cy="22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/>
                <a:cs typeface="Times New Roman"/>
              </a:rPr>
              <a:t>ФОНЕТИЧЕСКОЕ </a:t>
            </a:r>
            <a:r>
              <a:rPr lang="ru-RU" sz="4000" dirty="0" smtClean="0">
                <a:latin typeface="Times New Roman"/>
                <a:cs typeface="Times New Roman"/>
              </a:rPr>
              <a:t>СХОДСТВО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Итак</a:t>
            </a:r>
            <a:r>
              <a:rPr lang="ru-RU" dirty="0"/>
              <a:t>, знание одного языка дает возможность частично понимать другие. По шкале американского лингвиста М. </a:t>
            </a:r>
            <a:r>
              <a:rPr lang="ru-RU" dirty="0" err="1"/>
              <a:t>Сводеша</a:t>
            </a:r>
            <a:r>
              <a:rPr lang="ru-RU" dirty="0"/>
              <a:t> сходство русского и английского языков определяется 5-й, достаточно дальней, степенью родства (всего 6 степеней). 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ru-RU" dirty="0" smtClean="0"/>
              <a:t>Мы </a:t>
            </a:r>
            <a:r>
              <a:rPr lang="ru-RU" dirty="0"/>
              <a:t>легко можем найти пары слов, сохранивших </a:t>
            </a:r>
            <a:r>
              <a:rPr lang="ru-RU" b="1" dirty="0"/>
              <a:t>сходный фонетический облик</a:t>
            </a:r>
            <a:r>
              <a:rPr lang="ru-RU" dirty="0"/>
              <a:t>: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/>
              <a:t>three </a:t>
            </a:r>
            <a:r>
              <a:rPr lang="ru-RU" dirty="0"/>
              <a:t>– три, </a:t>
            </a:r>
            <a:r>
              <a:rPr lang="en-US" dirty="0" smtClean="0"/>
              <a:t>my </a:t>
            </a:r>
            <a:r>
              <a:rPr lang="en-US" dirty="0"/>
              <a:t>– </a:t>
            </a:r>
            <a:r>
              <a:rPr lang="ru-RU" dirty="0"/>
              <a:t>мой</a:t>
            </a:r>
            <a:r>
              <a:rPr lang="en-US" dirty="0"/>
              <a:t>, nose -  </a:t>
            </a:r>
            <a:r>
              <a:rPr lang="ru-RU" dirty="0"/>
              <a:t>нос</a:t>
            </a:r>
            <a:r>
              <a:rPr lang="en-US" dirty="0"/>
              <a:t>, brother – </a:t>
            </a:r>
            <a:r>
              <a:rPr lang="ru-RU" dirty="0"/>
              <a:t>брат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2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Давайте проанализируем ряд созвучных слов, обращая внимание на их </a:t>
            </a:r>
            <a:r>
              <a:rPr lang="ru-RU" sz="3600" dirty="0" smtClean="0">
                <a:latin typeface="Times New Roman"/>
                <a:cs typeface="Times New Roman"/>
              </a:rPr>
              <a:t>смысл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b="1" dirty="0"/>
              <a:t>очки</a:t>
            </a:r>
            <a:r>
              <a:rPr lang="ru-RU" dirty="0"/>
              <a:t> переводятся на английский как </a:t>
            </a:r>
            <a:r>
              <a:rPr lang="en-US" b="1" dirty="0"/>
              <a:t>glasses</a:t>
            </a:r>
            <a:r>
              <a:rPr lang="ru-RU" dirty="0"/>
              <a:t>. Слово очень похоже на русское «глаза»</a:t>
            </a:r>
            <a:r>
              <a:rPr lang="ru-RU" dirty="0" smtClean="0"/>
              <a:t>.</a:t>
            </a:r>
            <a:endParaRPr lang="en-US" dirty="0" smtClean="0"/>
          </a:p>
          <a:p>
            <a:pPr marL="457200" lvl="0" indent="-457200" algn="just">
              <a:lnSpc>
                <a:spcPct val="120000"/>
              </a:lnSpc>
              <a:spcBef>
                <a:spcPts val="0"/>
              </a:spcBef>
              <a:buFont typeface="Wingdings" charset="2"/>
              <a:buChar char="u"/>
            </a:pPr>
            <a:r>
              <a:rPr lang="ru-RU" dirty="0" smtClean="0"/>
              <a:t>Возьмем </a:t>
            </a:r>
            <a:r>
              <a:rPr lang="ru-RU" dirty="0"/>
              <a:t>для примера пару слов </a:t>
            </a:r>
            <a:r>
              <a:rPr lang="en-US" b="1" dirty="0"/>
              <a:t>money</a:t>
            </a:r>
            <a:r>
              <a:rPr lang="ru-RU" b="1" dirty="0"/>
              <a:t> -  деньги. </a:t>
            </a:r>
            <a:r>
              <a:rPr lang="ru-RU" dirty="0"/>
              <a:t>Это известное всем английское слово известно всем, но мало кто </a:t>
            </a:r>
            <a:r>
              <a:rPr lang="ru-RU" dirty="0" smtClean="0"/>
              <a:t>знает, что </a:t>
            </a:r>
            <a:r>
              <a:rPr lang="ru-RU" dirty="0"/>
              <a:t>оно имеет славянские корни и происходит от слова </a:t>
            </a:r>
            <a:r>
              <a:rPr lang="ru-RU" b="1" dirty="0"/>
              <a:t>мены, т.е. то, на что меняют. </a:t>
            </a:r>
            <a:r>
              <a:rPr lang="ru-RU" dirty="0"/>
              <a:t>В русском языке есть слово</a:t>
            </a:r>
            <a:r>
              <a:rPr lang="ru-RU" b="1" dirty="0"/>
              <a:t> монеты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579296" cy="4968552"/>
          </a:xfrm>
        </p:spPr>
        <p:txBody>
          <a:bodyPr/>
          <a:lstStyle/>
          <a:p>
            <a:pPr marL="137160" lvl="0" indent="0" algn="just">
              <a:buNone/>
            </a:pPr>
            <a:r>
              <a:rPr lang="ru-RU" dirty="0" smtClean="0"/>
              <a:t>	Еще </a:t>
            </a:r>
            <a:r>
              <a:rPr lang="ru-RU" dirty="0"/>
              <a:t>один пример – древнейший русско-славянский корень </a:t>
            </a:r>
            <a:r>
              <a:rPr lang="ru-RU" b="1" dirty="0"/>
              <a:t>лан, </a:t>
            </a:r>
            <a:r>
              <a:rPr lang="ru-RU" dirty="0"/>
              <a:t>обозначающий </a:t>
            </a:r>
            <a:r>
              <a:rPr lang="ru-RU" b="1" dirty="0"/>
              <a:t>земля, территория. </a:t>
            </a:r>
            <a:r>
              <a:rPr lang="ru-RU" dirty="0"/>
              <a:t>Он встречается в слове </a:t>
            </a:r>
            <a:r>
              <a:rPr lang="ru-RU" b="1" dirty="0" err="1" smtClean="0"/>
              <a:t>Руссолания</a:t>
            </a:r>
            <a:r>
              <a:rPr lang="ru-RU" b="1" dirty="0"/>
              <a:t>, </a:t>
            </a:r>
            <a:r>
              <a:rPr lang="ru-RU" dirty="0"/>
              <a:t>т.е. Земля Руссов. В английском языке тоже есть этот корень </a:t>
            </a:r>
            <a:r>
              <a:rPr lang="en-US" b="1" dirty="0"/>
              <a:t>land</a:t>
            </a:r>
            <a:r>
              <a:rPr lang="ru-RU" b="1" dirty="0"/>
              <a:t> – земля, </a:t>
            </a:r>
            <a:r>
              <a:rPr lang="ru-RU" dirty="0"/>
              <a:t>итак, переводим </a:t>
            </a:r>
            <a:r>
              <a:rPr lang="en-US" b="1" dirty="0"/>
              <a:t>England</a:t>
            </a:r>
            <a:r>
              <a:rPr lang="ru-RU" b="1" dirty="0"/>
              <a:t> – Земля Англов,</a:t>
            </a:r>
            <a:r>
              <a:rPr lang="ru-RU" dirty="0"/>
              <a:t> что соответствует английской истории.</a:t>
            </a:r>
          </a:p>
          <a:p>
            <a:endParaRPr lang="ru-RU" dirty="0"/>
          </a:p>
        </p:txBody>
      </p:sp>
      <p:pic>
        <p:nvPicPr>
          <p:cNvPr id="5" name="Изображение 4" descr="52003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39768"/>
            <a:ext cx="4788024" cy="34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Каковы же основные пути появления общих слов в русском и английском языках</a:t>
            </a:r>
            <a:r>
              <a:rPr lang="ru-RU" sz="3200" dirty="0" smtClean="0">
                <a:latin typeface="Times New Roman"/>
                <a:cs typeface="Times New Roman"/>
              </a:rPr>
              <a:t>?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>
            <a:normAutofit fontScale="85000" lnSpcReduction="20000"/>
          </a:bodyPr>
          <a:lstStyle/>
          <a:p>
            <a:pPr marL="0" lvl="0" indent="5148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Общность между грамматическими и лексическими свойствами задается </a:t>
            </a:r>
            <a:r>
              <a:rPr lang="ru-RU" u="sng" dirty="0">
                <a:solidFill>
                  <a:srgbClr val="FF0000"/>
                </a:solidFill>
              </a:rPr>
              <a:t>их общей принадлежностью к индоевропейской семье</a:t>
            </a:r>
            <a:r>
              <a:rPr lang="ru-RU" dirty="0"/>
              <a:t>, поэтому встречаются корни из их общего праязыка: </a:t>
            </a:r>
            <a:r>
              <a:rPr lang="en-US" dirty="0"/>
              <a:t>daughter </a:t>
            </a:r>
            <a:r>
              <a:rPr lang="ru-RU" dirty="0"/>
              <a:t>– дочь; </a:t>
            </a:r>
            <a:r>
              <a:rPr lang="en-US" dirty="0"/>
              <a:t>cat </a:t>
            </a:r>
            <a:r>
              <a:rPr lang="ru-RU" dirty="0"/>
              <a:t>– кот, </a:t>
            </a:r>
            <a:r>
              <a:rPr lang="en-US" dirty="0"/>
              <a:t>salt </a:t>
            </a:r>
            <a:r>
              <a:rPr lang="ru-RU" dirty="0"/>
              <a:t>– соль. Русское слово «седеть» и английское «</a:t>
            </a:r>
            <a:r>
              <a:rPr lang="en-US" dirty="0"/>
              <a:t>sedate</a:t>
            </a:r>
            <a:r>
              <a:rPr lang="ru-RU" dirty="0"/>
              <a:t>» означает «спокойный, уравновешенный», т.е. с годами человек становится более мудрым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IMG_7757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70" b="-8470"/>
          <a:stretch>
            <a:fillRect/>
          </a:stretch>
        </p:blipFill>
        <p:spPr>
          <a:xfrm>
            <a:off x="4644008" y="1412776"/>
            <a:ext cx="4388296" cy="503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4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70916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2.	Большое </a:t>
            </a:r>
            <a:r>
              <a:rPr lang="ru-RU" dirty="0"/>
              <a:t>количество общих русских и английских слов образовано </a:t>
            </a:r>
            <a:r>
              <a:rPr lang="ru-RU" b="1" dirty="0">
                <a:solidFill>
                  <a:srgbClr val="FF0000"/>
                </a:solidFill>
              </a:rPr>
              <a:t>от</a:t>
            </a:r>
            <a:r>
              <a:rPr lang="ru-RU" dirty="0"/>
              <a:t> </a:t>
            </a:r>
            <a:r>
              <a:rPr lang="ru-RU" u="sng" dirty="0">
                <a:solidFill>
                  <a:srgbClr val="FF0000"/>
                </a:solidFill>
              </a:rPr>
              <a:t>греческих и латинских корней:</a:t>
            </a:r>
            <a:r>
              <a:rPr lang="ru-RU" dirty="0"/>
              <a:t> куб – </a:t>
            </a:r>
            <a:r>
              <a:rPr lang="en-US" dirty="0"/>
              <a:t>cube</a:t>
            </a:r>
            <a:r>
              <a:rPr lang="ru-RU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3.	Много </a:t>
            </a:r>
            <a:r>
              <a:rPr lang="ru-RU" dirty="0"/>
              <a:t>общих слов попало в русский и английский </a:t>
            </a:r>
            <a:r>
              <a:rPr lang="ru-RU" u="sng" dirty="0">
                <a:solidFill>
                  <a:srgbClr val="FF0000"/>
                </a:solidFill>
              </a:rPr>
              <a:t>из других языков</a:t>
            </a:r>
            <a:r>
              <a:rPr lang="ru-RU" dirty="0"/>
              <a:t>: французского, итальянского, испанского. Например ураган – </a:t>
            </a:r>
            <a:r>
              <a:rPr lang="en-US" dirty="0"/>
              <a:t>hurricane</a:t>
            </a:r>
            <a:r>
              <a:rPr lang="ru-RU" dirty="0"/>
              <a:t> (исп.). Например русское слово адмирал имеет в английском эквивалент </a:t>
            </a:r>
            <a:r>
              <a:rPr lang="en-US" dirty="0"/>
              <a:t>admiral </a:t>
            </a:r>
            <a:r>
              <a:rPr lang="ru-RU" dirty="0"/>
              <a:t>произошло от арабского «</a:t>
            </a:r>
            <a:r>
              <a:rPr lang="ru-RU" dirty="0" err="1"/>
              <a:t>амир</a:t>
            </a:r>
            <a:r>
              <a:rPr lang="ru-RU" dirty="0"/>
              <a:t> аль </a:t>
            </a:r>
            <a:r>
              <a:rPr lang="ru-RU" dirty="0" err="1"/>
              <a:t>бахр</a:t>
            </a:r>
            <a:r>
              <a:rPr lang="ru-RU" dirty="0"/>
              <a:t>» - владыка на море.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70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Слова непосредственного обмена между русским и английским </a:t>
            </a:r>
            <a:r>
              <a:rPr lang="ru-RU" sz="3200" dirty="0" smtClean="0">
                <a:latin typeface="Times New Roman"/>
                <a:cs typeface="Times New Roman"/>
              </a:rPr>
              <a:t>языками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u="sng" dirty="0" smtClean="0">
                <a:solidFill>
                  <a:srgbClr val="FF0000"/>
                </a:solidFill>
              </a:rPr>
              <a:t>Каракуль </a:t>
            </a:r>
            <a:r>
              <a:rPr lang="ru-RU" u="sng" dirty="0">
                <a:solidFill>
                  <a:srgbClr val="FF0000"/>
                </a:solidFill>
              </a:rPr>
              <a:t>по</a:t>
            </a:r>
            <a:r>
              <a:rPr lang="ru-RU" u="sng" dirty="0" smtClean="0">
                <a:solidFill>
                  <a:srgbClr val="FF0000"/>
                </a:solidFill>
              </a:rPr>
              <a:t>-английски  </a:t>
            </a:r>
            <a:r>
              <a:rPr lang="ru-RU" u="sng" dirty="0">
                <a:solidFill>
                  <a:srgbClr val="FF0000"/>
                </a:solidFill>
              </a:rPr>
              <a:t>называют </a:t>
            </a:r>
            <a:r>
              <a:rPr lang="en-US" u="sng" dirty="0">
                <a:solidFill>
                  <a:srgbClr val="FF0000"/>
                </a:solidFill>
              </a:rPr>
              <a:t>astrakhan </a:t>
            </a:r>
            <a:r>
              <a:rPr lang="ru-RU" dirty="0"/>
              <a:t>по названию русского слова Астрахань, откуда, по-видимому, привозили </a:t>
            </a:r>
            <a:r>
              <a:rPr lang="ru-RU" dirty="0" smtClean="0"/>
              <a:t>шкурки.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последнее время русский язык испытывает большой приток английских слов. Жизнь меняется, возникают новые экономические и культурные отношения.  Этому способствует широкое </a:t>
            </a:r>
            <a:r>
              <a:rPr lang="ru-RU" b="1" u="sng" dirty="0">
                <a:solidFill>
                  <a:srgbClr val="FF0000"/>
                </a:solidFill>
              </a:rPr>
              <a:t>применение компьютеров</a:t>
            </a:r>
            <a:r>
              <a:rPr lang="ru-RU" u="sng" dirty="0">
                <a:solidFill>
                  <a:srgbClr val="FF0000"/>
                </a:solidFill>
              </a:rPr>
              <a:t>: </a:t>
            </a:r>
            <a:r>
              <a:rPr lang="ru-RU" b="1" u="sng" dirty="0">
                <a:solidFill>
                  <a:srgbClr val="FF0000"/>
                </a:solidFill>
              </a:rPr>
              <a:t>вся терминология в этой области – английская.</a:t>
            </a:r>
            <a:endParaRPr lang="ru-RU" u="sng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u="sng" dirty="0" smtClean="0">
                <a:solidFill>
                  <a:srgbClr val="FF0000"/>
                </a:solidFill>
              </a:rPr>
              <a:t>Футбол </a:t>
            </a:r>
            <a:r>
              <a:rPr lang="ru-RU" b="1" u="sng" dirty="0">
                <a:solidFill>
                  <a:srgbClr val="FF0000"/>
                </a:solidFill>
              </a:rPr>
              <a:t>пришел к нам из Англии со всей своей терминологией</a:t>
            </a:r>
            <a:r>
              <a:rPr lang="ru-RU" dirty="0"/>
              <a:t>: гол –</a:t>
            </a:r>
            <a:r>
              <a:rPr lang="en-US" dirty="0"/>
              <a:t>goal</a:t>
            </a:r>
            <a:r>
              <a:rPr lang="ru-RU" dirty="0"/>
              <a:t>, пенальти - </a:t>
            </a:r>
            <a:r>
              <a:rPr lang="en-US" dirty="0"/>
              <a:t>penalty</a:t>
            </a:r>
            <a:r>
              <a:rPr lang="ru-RU" dirty="0"/>
              <a:t> , форвард – </a:t>
            </a:r>
            <a:r>
              <a:rPr lang="en-US" dirty="0"/>
              <a:t>forward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1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36912"/>
            <a:ext cx="6624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FF"/>
                </a:solidFill>
              </a:rPr>
              <a:t>	</a:t>
            </a:r>
            <a:r>
              <a:rPr lang="ru-RU" sz="2400" dirty="0" smtClean="0">
                <a:solidFill>
                  <a:srgbClr val="FFFFFF"/>
                </a:solidFill>
              </a:rPr>
              <a:t>Необычное </a:t>
            </a:r>
            <a:r>
              <a:rPr lang="ru-RU" sz="2400" dirty="0">
                <a:solidFill>
                  <a:srgbClr val="FFFFFF"/>
                </a:solidFill>
              </a:rPr>
              <a:t>сходство русских и английских слов. Не так ли? Они очень похожи по звучанию, написанию и имеют общее значение.  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/>
            <a:r>
              <a:rPr lang="ru-RU" sz="2400" dirty="0">
                <a:solidFill>
                  <a:srgbClr val="FFFFFF"/>
                </a:solidFill>
              </a:rPr>
              <a:t>	</a:t>
            </a:r>
            <a:endParaRPr lang="ru-RU" sz="2400" dirty="0" smtClean="0">
              <a:solidFill>
                <a:srgbClr val="FFFFFF"/>
              </a:solidFill>
            </a:endParaRPr>
          </a:p>
          <a:p>
            <a:pPr algn="just"/>
            <a:endParaRPr lang="ru-RU" sz="2400" dirty="0" smtClean="0">
              <a:solidFill>
                <a:srgbClr val="FFFFFF"/>
              </a:solidFill>
            </a:endParaRPr>
          </a:p>
          <a:p>
            <a:pPr algn="just"/>
            <a:r>
              <a:rPr lang="ru-RU" sz="2400" dirty="0" smtClean="0">
                <a:solidFill>
                  <a:srgbClr val="FFFFFF"/>
                </a:solidFill>
              </a:rPr>
              <a:t>Возникает </a:t>
            </a:r>
            <a:r>
              <a:rPr lang="ru-RU" sz="2400" dirty="0">
                <a:solidFill>
                  <a:srgbClr val="FFFFFF"/>
                </a:solidFill>
              </a:rPr>
              <a:t>вопрос: «Почему они так похожи?</a:t>
            </a:r>
            <a:r>
              <a:rPr lang="ru-RU" sz="2400" dirty="0" smtClean="0">
                <a:solidFill>
                  <a:srgbClr val="FFFFFF"/>
                </a:solidFill>
              </a:rPr>
              <a:t>»</a:t>
            </a:r>
          </a:p>
          <a:p>
            <a:pPr algn="just"/>
            <a:r>
              <a:rPr lang="ru-RU" sz="2400" dirty="0">
                <a:solidFill>
                  <a:srgbClr val="FFFFFF"/>
                </a:solidFill>
              </a:rPr>
              <a:t>	</a:t>
            </a:r>
            <a:r>
              <a:rPr lang="ru-RU" sz="2400" dirty="0" smtClean="0">
                <a:solidFill>
                  <a:srgbClr val="FFFFFF"/>
                </a:solidFill>
              </a:rPr>
              <a:t>В </a:t>
            </a:r>
            <a:r>
              <a:rPr lang="ru-RU" sz="2400" dirty="0">
                <a:solidFill>
                  <a:srgbClr val="FFFFFF"/>
                </a:solidFill>
              </a:rPr>
              <a:t>связи с этим, </a:t>
            </a:r>
            <a:r>
              <a:rPr lang="ru-RU" sz="2400" b="1" dirty="0">
                <a:solidFill>
                  <a:srgbClr val="FFFFFF"/>
                </a:solidFill>
              </a:rPr>
              <a:t>целью моего исследования</a:t>
            </a:r>
            <a:r>
              <a:rPr lang="ru-RU" sz="2400" dirty="0">
                <a:solidFill>
                  <a:srgbClr val="FFFFFF"/>
                </a:solidFill>
              </a:rPr>
              <a:t> стало </a:t>
            </a:r>
            <a:r>
              <a:rPr lang="ru-RU" sz="2400" u="sng" dirty="0" smtClean="0">
                <a:solidFill>
                  <a:srgbClr val="FFFFFF"/>
                </a:solidFill>
              </a:rPr>
              <a:t>выявление </a:t>
            </a:r>
            <a:r>
              <a:rPr lang="ru-RU" sz="2400" u="sng" dirty="0">
                <a:solidFill>
                  <a:srgbClr val="FFFFFF"/>
                </a:solidFill>
              </a:rPr>
              <a:t>сходства и близости английского и русского языков. </a:t>
            </a:r>
            <a:endParaRPr lang="ru-RU" sz="2400" dirty="0">
              <a:solidFill>
                <a:srgbClr val="FFFFFF"/>
              </a:solidFill>
            </a:endParaRPr>
          </a:p>
          <a:p>
            <a:pPr algn="just"/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45239"/>
              </p:ext>
            </p:extLst>
          </p:nvPr>
        </p:nvGraphicFramePr>
        <p:xfrm>
          <a:off x="179512" y="476672"/>
          <a:ext cx="8712968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8242"/>
                <a:gridCol w="2411625"/>
                <a:gridCol w="1944859"/>
                <a:gridCol w="2178242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с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herry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 черешня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starlet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стерлядь</a:t>
                      </a:r>
                      <a:endParaRPr lang="ru-R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shock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шок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force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форсить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tsar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царь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beat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бить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table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 – таблица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Изображение 8" descr="kor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/>
                <a:cs typeface="Times New Roman"/>
              </a:rPr>
              <a:t>ВЫВОДЫ</a:t>
            </a:r>
            <a:endParaRPr lang="ru-RU" sz="40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3800" dirty="0" smtClean="0"/>
              <a:t>Проведя </a:t>
            </a:r>
            <a:r>
              <a:rPr lang="ru-RU" sz="3800" dirty="0"/>
              <a:t>исследование и познакомившись с историей развития двух языков, я  понял, </a:t>
            </a:r>
            <a:r>
              <a:rPr lang="ru-RU" sz="3800" b="1" dirty="0"/>
              <a:t>что моя гипотеза оправдалась: сходство русского и английского языков существует и  оно  сложилось в ходе  исторических отношений.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/>
              <a:t>Я изучал материалы, сравнивал, анализировал их, так как мне очень интересна эта тема</a:t>
            </a:r>
            <a:r>
              <a:rPr lang="ru-RU" sz="38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/>
              <a:t>	Сделал </a:t>
            </a:r>
            <a:r>
              <a:rPr lang="ru-RU" sz="3800" b="1" dirty="0"/>
              <a:t>следующие выводы</a:t>
            </a:r>
            <a:r>
              <a:rPr lang="ru-RU" sz="3800" dirty="0"/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800000"/>
                </a:solidFill>
              </a:rPr>
              <a:t>1.Родство двух языков уходит в далекое </a:t>
            </a:r>
            <a:r>
              <a:rPr lang="ru-RU" sz="3800" b="1" dirty="0" smtClean="0">
                <a:solidFill>
                  <a:srgbClr val="800000"/>
                </a:solidFill>
              </a:rPr>
              <a:t>прошлое</a:t>
            </a:r>
            <a:r>
              <a:rPr lang="en-US" sz="3800" b="1" dirty="0" smtClean="0">
                <a:solidFill>
                  <a:srgbClr val="800000"/>
                </a:solidFill>
              </a:rPr>
              <a:t>;</a:t>
            </a:r>
            <a:endParaRPr lang="ru-RU" sz="3800" b="1" dirty="0">
              <a:solidFill>
                <a:srgbClr val="80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800000"/>
                </a:solidFill>
              </a:rPr>
              <a:t>2.Оба языка прошли длинный путь развития и обогатились заимствованиями вследствие торгово-экономических и культурных </a:t>
            </a:r>
            <a:r>
              <a:rPr lang="ru-RU" sz="3800" b="1" dirty="0" smtClean="0">
                <a:solidFill>
                  <a:srgbClr val="800000"/>
                </a:solidFill>
              </a:rPr>
              <a:t>связей</a:t>
            </a:r>
            <a:r>
              <a:rPr lang="en-US" sz="3800" b="1" dirty="0" smtClean="0">
                <a:solidFill>
                  <a:srgbClr val="800000"/>
                </a:solidFill>
              </a:rPr>
              <a:t>;</a:t>
            </a:r>
            <a:endParaRPr lang="ru-RU" sz="3800" b="1" dirty="0">
              <a:solidFill>
                <a:srgbClr val="80000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800000"/>
                </a:solidFill>
              </a:rPr>
              <a:t>3.Язык – это живой организм, он переваривает новые слова, превращает их в свои,  а остальные отбрасывает.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smtClean="0"/>
              <a:t>	В </a:t>
            </a:r>
            <a:r>
              <a:rPr lang="ru-RU" sz="3800" dirty="0"/>
              <a:t>завершении работы хотелось бы привести цитату из произведения Бориса Васильева «Вещий Олег»: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/>
              <a:t>- У нас общий корень, воевода.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/>
              <a:t>-Да, корень общий, только плоды у каждого свои.</a:t>
            </a:r>
            <a:endParaRPr lang="ru-RU" sz="38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/>
              <a:t>Это высказывание в полной мере относится к языкам</a:t>
            </a:r>
            <a:r>
              <a:rPr lang="ru-RU" sz="3800" dirty="0" smtClean="0"/>
              <a:t>.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1275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3240360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2400" b="1" dirty="0">
                <a:solidFill>
                  <a:srgbClr val="375BB0"/>
                </a:solidFill>
              </a:rPr>
              <a:t>Гипотеза: </a:t>
            </a:r>
            <a:endParaRPr lang="ru-RU" sz="2400" dirty="0">
              <a:solidFill>
                <a:srgbClr val="375BB0"/>
              </a:solidFill>
            </a:endParaRPr>
          </a:p>
          <a:p>
            <a:pPr marL="137160" indent="0" algn="just">
              <a:buNone/>
            </a:pPr>
            <a:r>
              <a:rPr lang="ru-RU" sz="2400" dirty="0"/>
              <a:t>Страны живут и развиваются во взаимодействии. И именно знание исторических процессов может дать ответ на этот вопрос. Однако, можно предположить, что вследствие территориального удаления России и Англии друг от друга, эти сходства </a:t>
            </a:r>
            <a:r>
              <a:rPr lang="ru-RU" sz="2400" dirty="0" smtClean="0"/>
              <a:t> </a:t>
            </a:r>
            <a:r>
              <a:rPr lang="ru-RU" sz="2400" dirty="0"/>
              <a:t>должны быть небольшими</a:t>
            </a:r>
            <a:r>
              <a:rPr lang="ru-RU" sz="2400" dirty="0" smtClean="0"/>
              <a:t>.</a:t>
            </a:r>
          </a:p>
        </p:txBody>
      </p:sp>
      <p:pic>
        <p:nvPicPr>
          <p:cNvPr id="5" name="Изображение 4" descr="__20140606_19153740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36912"/>
            <a:ext cx="4227300" cy="4509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068960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just">
              <a:buNone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  <a:p>
            <a:pPr marL="137160" indent="0" algn="just">
              <a:buNone/>
            </a:pPr>
            <a:r>
              <a:rPr lang="ru-RU" sz="2400" dirty="0"/>
              <a:t>1.Ознакомиться с историей развития русского и английского языков и определить, на какие периоды они разделяются</a:t>
            </a:r>
            <a:r>
              <a:rPr lang="ru-RU" sz="2400" dirty="0" smtClean="0"/>
              <a:t>.</a:t>
            </a:r>
          </a:p>
          <a:p>
            <a:pPr marL="137160" indent="0" algn="just">
              <a:buNone/>
            </a:pPr>
            <a:endParaRPr lang="ru-RU" sz="2400" dirty="0"/>
          </a:p>
          <a:p>
            <a:pPr marL="137160" indent="0" algn="just">
              <a:buNone/>
            </a:pPr>
            <a:r>
              <a:rPr lang="ru-RU" sz="2400" dirty="0"/>
              <a:t>2.Установить, в чем сходство английского и русского языков и чем оно было вызвано</a:t>
            </a:r>
          </a:p>
        </p:txBody>
      </p:sp>
    </p:spTree>
    <p:extLst>
      <p:ext uri="{BB962C8B-B14F-4D97-AF65-F5344CB8AC3E}">
        <p14:creationId xmlns:p14="http://schemas.microsoft.com/office/powerpoint/2010/main" val="7190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cs typeface="Times New Roman"/>
              </a:rPr>
              <a:t>ИСТОРИЯ РАЗВИТИЯ РУССКОГО ЯЗЫКА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896" cy="4853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состоящая </a:t>
            </a:r>
            <a:r>
              <a:rPr lang="ru-RU" dirty="0"/>
              <a:t>из трех периодов, Древнерусского, Старорусского и Периода русско-национального языка, дает нам информацию </a:t>
            </a:r>
            <a:r>
              <a:rPr lang="ru-RU" dirty="0" smtClean="0"/>
              <a:t>о постепенном </a:t>
            </a:r>
            <a:r>
              <a:rPr lang="ru-RU" dirty="0"/>
              <a:t>формировании русского национального языка на основе московского говора и</a:t>
            </a:r>
            <a:r>
              <a:rPr lang="ru-RU" b="1" dirty="0"/>
              <a:t> об активном проникновении в русскую речь и письменность иностранных заимствований.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Английский </a:t>
            </a:r>
            <a:r>
              <a:rPr lang="ru-RU" b="1" dirty="0"/>
              <a:t>язык</a:t>
            </a:r>
            <a:r>
              <a:rPr lang="ru-RU" dirty="0"/>
              <a:t>  выступает как главный источник заимствований во второй половине </a:t>
            </a:r>
            <a:r>
              <a:rPr lang="en-US" dirty="0"/>
              <a:t>XX</a:t>
            </a:r>
            <a:r>
              <a:rPr lang="ru-RU" dirty="0"/>
              <a:t> века и первой половине   </a:t>
            </a:r>
            <a:r>
              <a:rPr lang="en-US" dirty="0"/>
              <a:t>XXI</a:t>
            </a:r>
            <a:r>
              <a:rPr lang="ru-RU" dirty="0"/>
              <a:t> </a:t>
            </a:r>
            <a:r>
              <a:rPr lang="ru-RU" dirty="0" smtClean="0"/>
              <a:t>века. В </a:t>
            </a:r>
            <a:r>
              <a:rPr lang="ru-RU" dirty="0"/>
              <a:t>это время происходит </a:t>
            </a:r>
            <a:r>
              <a:rPr lang="ru-RU" b="1" dirty="0"/>
              <a:t>Вхождение русского языка в число</a:t>
            </a:r>
            <a:r>
              <a:rPr lang="ru-RU" dirty="0"/>
              <a:t> так называемых </a:t>
            </a:r>
            <a:r>
              <a:rPr lang="ru-RU" b="1" dirty="0"/>
              <a:t>мировых</a:t>
            </a:r>
            <a:r>
              <a:rPr lang="ru-RU" dirty="0"/>
              <a:t> (глобальных) языков </a:t>
            </a:r>
          </a:p>
        </p:txBody>
      </p:sp>
    </p:spTree>
    <p:extLst>
      <p:ext uri="{BB962C8B-B14F-4D97-AF65-F5344CB8AC3E}">
        <p14:creationId xmlns:p14="http://schemas.microsoft.com/office/powerpoint/2010/main" val="3659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ИСТОРИЯ РАЗВИТИЯ АНГЛИЙСКОГО ЯЗЫКА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рассказывает </a:t>
            </a:r>
            <a:r>
              <a:rPr lang="ru-RU" dirty="0"/>
              <a:t>нам о переселении Германских племен, родоначальников нынешних англичан, на Британские острова и о их борьбе с коренным кельтским населением и вхождении в Древнеанглийский язык кельтских слов, о влиянии римлян и вхождении латинских слов, о вторжении норманнов и господстве французского языка. Но самое главное, это </a:t>
            </a:r>
            <a:r>
              <a:rPr lang="ru-RU" b="1" dirty="0"/>
              <a:t>Сложение «языкового компромисса» - языка, близкого к тому,  что мы называем </a:t>
            </a:r>
            <a:r>
              <a:rPr lang="ru-RU" b="1" i="1" dirty="0"/>
              <a:t>английским.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Здесь </a:t>
            </a:r>
            <a:r>
              <a:rPr lang="ru-RU" dirty="0"/>
              <a:t>мы видим, что до </a:t>
            </a:r>
            <a:r>
              <a:rPr lang="en-US" dirty="0"/>
              <a:t>XV</a:t>
            </a:r>
            <a:r>
              <a:rPr lang="ru-RU" dirty="0"/>
              <a:t> века никаких заимствований из русского языка не происходило вообще…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6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ЛЕКСИЧЕСКОЕ СХОДСТВО АНГЛИЙСКОГО И РУССКОГО </a:t>
            </a:r>
            <a:r>
              <a:rPr lang="ru-RU" sz="3200" dirty="0" smtClean="0">
                <a:latin typeface="Times New Roman"/>
                <a:cs typeface="Times New Roman"/>
              </a:rPr>
              <a:t>ЯЗЫКОВ</a:t>
            </a:r>
            <a:endParaRPr lang="ru-RU" sz="32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Я </a:t>
            </a:r>
            <a:r>
              <a:rPr lang="ru-RU" dirty="0"/>
              <a:t>выяснил, что бывают разные виды сходства, в своей работе я уделил внимание  лексическому и фонетическому.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	</a:t>
            </a:r>
            <a:r>
              <a:rPr lang="ru-RU" b="1" dirty="0" smtClean="0"/>
              <a:t>Лексическое </a:t>
            </a:r>
            <a:r>
              <a:rPr lang="ru-RU" b="1" dirty="0"/>
              <a:t>сходство – это мера того, до какой степени слова двух данных языков лексически сходны. Лексическое сходство, равное единице (или 100%) означает полное совпадение двух данных языков, тогда как равенство  0 означает полное отсутствие в них общих слов. </a:t>
            </a:r>
            <a:endParaRPr lang="ru-RU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	Было </a:t>
            </a:r>
            <a:r>
              <a:rPr lang="ru-RU" dirty="0"/>
              <a:t>найдено, что английский язык имеет лексическое </a:t>
            </a:r>
            <a:r>
              <a:rPr lang="ru-RU" dirty="0" smtClean="0"/>
              <a:t>сходство:</a:t>
            </a:r>
            <a:endParaRPr lang="ru-RU" dirty="0"/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 немецким – 60%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 французским – 27%</a:t>
            </a:r>
          </a:p>
          <a:p>
            <a:pPr marL="0" lvl="0" algn="just">
              <a:lnSpc>
                <a:spcPct val="120000"/>
              </a:lnSpc>
              <a:spcBef>
                <a:spcPts val="0"/>
              </a:spcBef>
            </a:pPr>
            <a:r>
              <a:rPr lang="ru-RU" dirty="0"/>
              <a:t>С русским – 24 </a:t>
            </a:r>
            <a:r>
              <a:rPr lang="ru-RU" dirty="0" smtClean="0"/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9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70916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Как </a:t>
            </a:r>
            <a:r>
              <a:rPr lang="ru-RU" dirty="0"/>
              <a:t>было выяснено в процессе работы, эти 24% являются словами, которые пришли к англичанам через торговлю с Русью,  через обмен знаниями, из сферы быта, государственного устройства, общественных отношений, системы мер, денежных единиц.  И происходило это, начиная с </a:t>
            </a:r>
            <a:r>
              <a:rPr lang="en-US" dirty="0"/>
              <a:t>XIV</a:t>
            </a:r>
            <a:r>
              <a:rPr lang="ru-RU" dirty="0"/>
              <a:t> – </a:t>
            </a:r>
            <a:r>
              <a:rPr lang="en-US" dirty="0"/>
              <a:t>XV </a:t>
            </a:r>
            <a:r>
              <a:rPr lang="ru-RU" dirty="0"/>
              <a:t>веков.</a:t>
            </a:r>
          </a:p>
          <a:p>
            <a:endParaRPr lang="ru-RU" dirty="0"/>
          </a:p>
        </p:txBody>
      </p:sp>
      <p:pic>
        <p:nvPicPr>
          <p:cNvPr id="4" name="Изображение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2448272" cy="2448272"/>
          </a:xfrm>
          <a:prstGeom prst="rect">
            <a:avLst/>
          </a:prstGeom>
        </p:spPr>
      </p:pic>
      <p:pic>
        <p:nvPicPr>
          <p:cNvPr id="5" name="Изображение 4" descr="71a02fc54bf0t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6" b="91205" l="1667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2535058" cy="2594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4077072"/>
            <a:ext cx="11930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/>
              <a:t>=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1178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/>
                <a:cs typeface="Times New Roman"/>
              </a:rPr>
              <a:t>Самое раннее </a:t>
            </a:r>
            <a:r>
              <a:rPr lang="ru-RU" dirty="0" err="1" smtClean="0">
                <a:latin typeface="Times New Roman"/>
                <a:cs typeface="Times New Roman"/>
              </a:rPr>
              <a:t>заимствованиее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из русского языка </a:t>
            </a:r>
            <a:r>
              <a:rPr lang="ru-RU" dirty="0" smtClean="0">
                <a:latin typeface="Times New Roman"/>
                <a:cs typeface="Times New Roman"/>
              </a:rPr>
              <a:t>- </a:t>
            </a:r>
            <a:r>
              <a:rPr lang="ru-RU" dirty="0" err="1" smtClean="0">
                <a:latin typeface="Times New Roman"/>
                <a:cs typeface="Times New Roman"/>
              </a:rPr>
              <a:t>sable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(соболь</a:t>
            </a:r>
            <a:r>
              <a:rPr lang="ru-RU" dirty="0" smtClean="0">
                <a:latin typeface="Times New Roman"/>
                <a:cs typeface="Times New Roman"/>
              </a:rPr>
              <a:t>)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916832"/>
            <a:ext cx="6213376" cy="41044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Исключительного </a:t>
            </a:r>
            <a:r>
              <a:rPr lang="ru-RU" dirty="0"/>
              <a:t>качества русские меха, а особенно, собольи, высоко ценились в Европе. В английских словарях это слово зафиксировано уже в </a:t>
            </a:r>
            <a:r>
              <a:rPr lang="ru-RU" b="1" dirty="0"/>
              <a:t>XIV веке</a:t>
            </a:r>
            <a:r>
              <a:rPr lang="ru-RU" dirty="0"/>
              <a:t>, причем, помимо значения существительного «соболь», оно дается также и в значении прилагательного «черный».</a:t>
            </a:r>
          </a:p>
          <a:p>
            <a:endParaRPr lang="ru-RU" dirty="0"/>
          </a:p>
        </p:txBody>
      </p:sp>
      <p:pic>
        <p:nvPicPr>
          <p:cNvPr id="4" name="Изображение 3" descr="Unknown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1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20574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/>
                <a:cs typeface="Times New Roman"/>
              </a:rPr>
              <a:t>ЗАИМСТВОВАНИЯ </a:t>
            </a:r>
            <a:r>
              <a:rPr lang="en-US" sz="3600" dirty="0">
                <a:latin typeface="Times New Roman"/>
                <a:cs typeface="Times New Roman"/>
              </a:rPr>
              <a:t>XVI </a:t>
            </a:r>
            <a:r>
              <a:rPr lang="ru-RU" sz="3600" dirty="0">
                <a:latin typeface="Times New Roman"/>
                <a:cs typeface="Times New Roman"/>
              </a:rPr>
              <a:t>века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5698976" cy="345638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	</a:t>
            </a:r>
            <a:r>
              <a:rPr lang="ru-RU" sz="2400" dirty="0" smtClean="0"/>
              <a:t>это </a:t>
            </a:r>
            <a:r>
              <a:rPr lang="ru-RU" sz="2400" dirty="0"/>
              <a:t>русские </a:t>
            </a:r>
            <a:r>
              <a:rPr lang="ru-RU" sz="2400" dirty="0" smtClean="0"/>
              <a:t>слова - </a:t>
            </a:r>
            <a:r>
              <a:rPr lang="ru-RU" sz="2400" dirty="0"/>
              <a:t>наименования предметов торговли, должностных и подчиненных лиц, предметов обихода и географические </a:t>
            </a:r>
            <a:r>
              <a:rPr lang="ru-RU" sz="2400" dirty="0" smtClean="0"/>
              <a:t>названия.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	Многие </a:t>
            </a:r>
            <a:r>
              <a:rPr lang="ru-RU" sz="2400" dirty="0"/>
              <a:t>из этих слов вошли в словарный состав английского языка и используются английскими писателями.</a:t>
            </a:r>
          </a:p>
          <a:p>
            <a:pPr marL="13716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543715"/>
              </p:ext>
            </p:extLst>
          </p:nvPr>
        </p:nvGraphicFramePr>
        <p:xfrm>
          <a:off x="395536" y="4365104"/>
          <a:ext cx="8280920" cy="2232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9191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oyar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-  боярин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sar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царь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tarlet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стерлядь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r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ouble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рубль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a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ltyn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алтын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131308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k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vass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квас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s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amovar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самовар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roika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 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тройка 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b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abushka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бабушка</a:t>
                      </a:r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 lang="ru-RU" sz="2400" b="1" dirty="0" err="1" smtClean="0">
                          <a:solidFill>
                            <a:srgbClr val="FFFFFF"/>
                          </a:solidFill>
                        </a:rPr>
                        <a:t>irozhki</a:t>
                      </a:r>
                      <a:r>
                        <a:rPr lang="en-US" sz="2400" b="1" dirty="0" smtClean="0">
                          <a:solidFill>
                            <a:srgbClr val="FFFFFF"/>
                          </a:solidFill>
                        </a:rPr>
                        <a:t> -</a:t>
                      </a:r>
                      <a:r>
                        <a:rPr lang="ru-RU" sz="2400" b="1" dirty="0" smtClean="0">
                          <a:solidFill>
                            <a:srgbClr val="FFFFFF"/>
                          </a:solidFill>
                        </a:rPr>
                        <a:t> пирожки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Изображение 4" descr="j56918_126294647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594605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</TotalTime>
  <Words>385</Words>
  <Application>Microsoft Office PowerPoint</Application>
  <PresentationFormat>Экран (4:3)</PresentationFormat>
  <Paragraphs>104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 Исследовательская работа по английскому языку  «Сравнение некоторых аспектов русского и английского языков»  Номинация: лингвистика </vt:lpstr>
      <vt:lpstr>Презентация PowerPoint</vt:lpstr>
      <vt:lpstr>Презентация PowerPoint</vt:lpstr>
      <vt:lpstr>ИСТОРИЯ РАЗВИТИЯ РУССКОГО ЯЗЫКА</vt:lpstr>
      <vt:lpstr>ИСТОРИЯ РАЗВИТИЯ АНГЛИЙСКОГО ЯЗЫКА </vt:lpstr>
      <vt:lpstr>ЛЕКСИЧЕСКОЕ СХОДСТВО АНГЛИЙСКОГО И РУССКОГО ЯЗЫКОВ</vt:lpstr>
      <vt:lpstr>Презентация PowerPoint</vt:lpstr>
      <vt:lpstr>Самое раннее заимствованиее из русского языка - sable (соболь)</vt:lpstr>
      <vt:lpstr>ЗАИМСТВОВАНИЯ XVI века </vt:lpstr>
      <vt:lpstr>ЗАИМСТВОВАНИЯ XVIII – XIX века – ИСТОРИЧЕСКИЕ ТЕРМИНЫ</vt:lpstr>
      <vt:lpstr>САМОЕ ИНТЕРЕСНОЕ ЗАИМСТВОВАНИЕ ИЗ РУССКОГО ЯЗЫКА</vt:lpstr>
      <vt:lpstr>СОВЕТИЗМЫ</vt:lpstr>
      <vt:lpstr>КАЛЬКИ</vt:lpstr>
      <vt:lpstr>ФОНЕТИЧЕСКОЕ СХОДСТВО</vt:lpstr>
      <vt:lpstr>Давайте проанализируем ряд созвучных слов, обращая внимание на их смысл</vt:lpstr>
      <vt:lpstr>Презентация PowerPoint</vt:lpstr>
      <vt:lpstr>Каковы же основные пути появления общих слов в русском и английском языках?</vt:lpstr>
      <vt:lpstr>Презентация PowerPoint</vt:lpstr>
      <vt:lpstr>Слова непосредственного обмена между русским и английским языками</vt:lpstr>
      <vt:lpstr>ВЫВОДЫ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по английскому языку   Сравнение некоторых аспектов русского и английского языков Номинация: лингвистика</dc:title>
  <dc:creator>User</dc:creator>
  <cp:lastModifiedBy>Наталья</cp:lastModifiedBy>
  <cp:revision>32</cp:revision>
  <dcterms:created xsi:type="dcterms:W3CDTF">2016-03-23T14:44:43Z</dcterms:created>
  <dcterms:modified xsi:type="dcterms:W3CDTF">2016-04-02T17:16:23Z</dcterms:modified>
</cp:coreProperties>
</file>